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4" r:id="rId4"/>
    <p:sldId id="275" r:id="rId5"/>
    <p:sldId id="273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81" r:id="rId23"/>
    <p:sldId id="282" r:id="rId24"/>
    <p:sldId id="304" r:id="rId25"/>
    <p:sldId id="305" r:id="rId26"/>
    <p:sldId id="306" r:id="rId27"/>
    <p:sldId id="307" r:id="rId28"/>
    <p:sldId id="310" r:id="rId29"/>
    <p:sldId id="308" r:id="rId30"/>
    <p:sldId id="309" r:id="rId31"/>
    <p:sldId id="287" r:id="rId32"/>
    <p:sldId id="311" r:id="rId33"/>
    <p:sldId id="312" r:id="rId34"/>
    <p:sldId id="313" r:id="rId35"/>
    <p:sldId id="314" r:id="rId36"/>
    <p:sldId id="315" r:id="rId37"/>
    <p:sldId id="316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72" r:id="rId54"/>
  </p:sldIdLst>
  <p:sldSz cx="12192000" cy="6858000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G마켓 산스 Bold" panose="02000000000000000000" pitchFamily="50" charset="-127"/>
      <p:bold r:id="rId59"/>
    </p:embeddedFont>
    <p:embeddedFont>
      <p:font typeface="G마켓 산스 Medium" panose="02000000000000000000" pitchFamily="50" charset="-127"/>
      <p:regular r:id="rId60"/>
    </p:embeddedFont>
    <p:embeddedFont>
      <p:font typeface="Impact" panose="020B0806030902050204" pitchFamily="34" charset="0"/>
      <p:regular r:id="rId61"/>
    </p:embeddedFont>
    <p:embeddedFont>
      <p:font typeface="KoPub돋움체 Bold" panose="02020603020101020101" pitchFamily="18" charset="-127"/>
      <p:regular r:id="rId62"/>
    </p:embeddedFont>
    <p:embeddedFont>
      <p:font typeface="Microsoft GothicNeo" panose="020B0500000101010101" pitchFamily="50" charset="-127"/>
      <p:regular r:id="rId63"/>
      <p:bold r:id="rId64"/>
    </p:embeddedFont>
    <p:embeddedFont>
      <p:font typeface="Microsoft GothicNeo Light" panose="020B0300000101010101" pitchFamily="50" charset="-127"/>
      <p:regular r:id="rId65"/>
    </p:embeddedFont>
    <p:embeddedFont>
      <p:font typeface="Pretendard Light" panose="02000403000000020004" pitchFamily="50" charset="-127"/>
      <p:regular r:id="rId66"/>
    </p:embeddedFont>
    <p:embeddedFont>
      <p:font typeface="Pretendard Medium" panose="02000603000000020004" pitchFamily="50" charset="-127"/>
      <p:regular r:id="rId67"/>
    </p:embeddedFont>
    <p:embeddedFont>
      <p:font typeface="Pretendard SemiBold" panose="02000703000000020004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0E6"/>
    <a:srgbClr val="DEF1F2"/>
    <a:srgbClr val="FFFFFF"/>
    <a:srgbClr val="F9FB83"/>
    <a:srgbClr val="96D6FD"/>
    <a:srgbClr val="81DAD6"/>
    <a:srgbClr val="629692"/>
    <a:srgbClr val="B3A2C7"/>
    <a:srgbClr val="ECECF6"/>
    <a:srgbClr val="525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eins2017@naver.co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CLASS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847C-618D-576E-037B-8792A4F0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B0A5330-CB4D-8859-3B31-6B1445ECD9F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C8FCCFA-9BE4-2569-4DBD-7AF9562738E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BCCAA20-7812-6AF2-4FBC-7431093E11A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CC3061B-D386-0AFD-8562-B5676F61718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72312E-FAEB-6986-88FB-5B19D275CA9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7AC999-50C0-03C0-F0D4-86FD16BF0CF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09A3062-21FA-30DA-331A-A731AAD9D4B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DE1051-C487-F336-33A3-84C2F59955E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0645B80-E74B-28D9-2749-C07D563F6FC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68B89FE-8250-8F1F-E508-A8A5F9E90A8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1DF3-5713-7F6C-8A09-2B1E4022E1C8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2658E-83EE-4F91-6320-20895BC6AFFC}"/>
              </a:ext>
            </a:extLst>
          </p:cNvPr>
          <p:cNvSpPr txBox="1"/>
          <p:nvPr/>
        </p:nvSpPr>
        <p:spPr>
          <a:xfrm>
            <a:off x="1289585" y="200033"/>
            <a:ext cx="674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FFE792-B17A-B097-36F1-84303A08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2E20191-BEF7-45F0-46CF-A229BFC2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28" y="1675844"/>
            <a:ext cx="6677343" cy="350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4C8B17D2-40AF-339C-4908-8BAFBCFC7FB7}"/>
              </a:ext>
            </a:extLst>
          </p:cNvPr>
          <p:cNvSpPr/>
          <p:nvPr/>
        </p:nvSpPr>
        <p:spPr>
          <a:xfrm>
            <a:off x="3007390" y="4698510"/>
            <a:ext cx="1731222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40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821E2-B122-222A-B65D-D13B72B7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D11696A-5EEF-4C64-3D99-B35E606F48E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15D2348-0CB4-87E9-933A-17CF90E9D33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4A6EDF5-A6B2-5384-74C9-EA66B84542B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92155C0-07A1-2FB8-81E0-CD13433CB8C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40DDD-99AA-67A5-07B8-99A3FF1A3B8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0BEF74-BF3F-7DC8-066F-CBD4EB75F13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56273FD-5F72-6ED8-DB6D-72D64D01FC6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CB3D25-41B0-FB24-F8A4-857BB6B2B8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03E90F-ECE3-8207-AE43-0AA5BDD8711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CA9E13-F17C-5372-20A5-DA9069CFECF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93D39-755D-3D34-A298-CF48B3CE78D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E3643-6367-AC8B-58BA-C5A55E55879A}"/>
              </a:ext>
            </a:extLst>
          </p:cNvPr>
          <p:cNvSpPr txBox="1"/>
          <p:nvPr/>
        </p:nvSpPr>
        <p:spPr>
          <a:xfrm>
            <a:off x="1289586" y="200033"/>
            <a:ext cx="6931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A689452-CD3F-1880-3F10-B24962E5507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D5AA-4E73-A729-1145-F857CFC1406C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72D666-9CD0-0FDB-E41F-AB966D71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AD1114BD-EA2F-B274-1F27-F163E46F73D9}"/>
              </a:ext>
            </a:extLst>
          </p:cNvPr>
          <p:cNvSpPr/>
          <p:nvPr/>
        </p:nvSpPr>
        <p:spPr>
          <a:xfrm>
            <a:off x="2555629" y="337742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947FED37-1871-6A34-1565-F03F8AB8EF70}"/>
              </a:ext>
            </a:extLst>
          </p:cNvPr>
          <p:cNvSpPr/>
          <p:nvPr/>
        </p:nvSpPr>
        <p:spPr>
          <a:xfrm>
            <a:off x="2555629" y="233724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num2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1" name="모서리가 둥근 직사각형 3">
            <a:extLst>
              <a:ext uri="{FF2B5EF4-FFF2-40B4-BE49-F238E27FC236}">
                <a16:creationId xmlns:a16="http://schemas.microsoft.com/office/drawing/2014/main" id="{00294C67-4FD9-F6CD-CE7F-844B0FBF7B1F}"/>
              </a:ext>
            </a:extLst>
          </p:cNvPr>
          <p:cNvSpPr/>
          <p:nvPr/>
        </p:nvSpPr>
        <p:spPr>
          <a:xfrm>
            <a:off x="2555629" y="4439926"/>
            <a:ext cx="7200800" cy="519533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+ 200</a:t>
            </a:r>
          </a:p>
        </p:txBody>
      </p:sp>
      <p:sp>
        <p:nvSpPr>
          <p:cNvPr id="26" name="모서리가 둥근 직사각형 3">
            <a:extLst>
              <a:ext uri="{FF2B5EF4-FFF2-40B4-BE49-F238E27FC236}">
                <a16:creationId xmlns:a16="http://schemas.microsoft.com/office/drawing/2014/main" id="{369002B1-1C42-6B33-CB96-06F6BFD713AA}"/>
              </a:ext>
            </a:extLst>
          </p:cNvPr>
          <p:cNvSpPr/>
          <p:nvPr/>
        </p:nvSpPr>
        <p:spPr>
          <a:xfrm>
            <a:off x="2555629" y="504121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50150-1285-BE59-E976-85C04CA1BC80}"/>
              </a:ext>
            </a:extLst>
          </p:cNvPr>
          <p:cNvSpPr txBox="1"/>
          <p:nvPr/>
        </p:nvSpPr>
        <p:spPr>
          <a:xfrm>
            <a:off x="1003388" y="60319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연산자의 왼쪽에 기존에 사용했던 변수가 나오면 이전 값은 없어지고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새로운 값으로 덮어 씌워진다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BB7469A7-0235-2123-4EC8-6704DAA8F1D7}"/>
              </a:ext>
            </a:extLst>
          </p:cNvPr>
          <p:cNvSpPr/>
          <p:nvPr/>
        </p:nvSpPr>
        <p:spPr>
          <a:xfrm>
            <a:off x="2662946" y="3749848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2" name="모서리가 둥근 직사각형 6">
            <a:extLst>
              <a:ext uri="{FF2B5EF4-FFF2-40B4-BE49-F238E27FC236}">
                <a16:creationId xmlns:a16="http://schemas.microsoft.com/office/drawing/2014/main" id="{58EB2A1E-C1D2-5654-E866-27D9790BBC51}"/>
              </a:ext>
            </a:extLst>
          </p:cNvPr>
          <p:cNvSpPr/>
          <p:nvPr/>
        </p:nvSpPr>
        <p:spPr>
          <a:xfrm>
            <a:off x="2662946" y="5401253"/>
            <a:ext cx="399850" cy="2590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18902-A7CA-72AB-11E9-55A2CAAA36E7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코드에서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왼쪽에는 변수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오른쪽이 모두 변수일 필요는 없으며 값과 값의 연산 또는 변수와 값의 연산도 상관없음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510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0" grpId="0"/>
      <p:bldP spid="31" grpId="0" animBg="1"/>
      <p:bldP spid="32" grpId="0" animBg="1"/>
      <p:bldP spid="3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7D97-F22A-C348-9C81-38359FC8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B4837DE-A826-D70F-52BF-EAAC2912BBD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FA5292-273E-A2B2-D5DB-0F43EECA226E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2A3606B-F721-FD4F-9605-A24FF7624F2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F2CBB0-899D-4540-49D5-0708B4D0806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706F8A-6766-387B-E60B-B0D20955344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DC5D2AE-1D7A-5E47-B4F3-28F936B8C33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73B69CE-903F-BBAB-1029-A32A4ECA411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306A36-CC96-29E3-B6B8-E66B8AE5CE5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0B2DBA-2683-7FE3-421B-AC5EFCE9FA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1FDE70E-2944-1D7D-ED41-51A397F91D2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B9741-737F-1B74-A3E7-1FA9FE6837F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90A8-AEBD-80F2-9FBD-0F7B7E71E7F8}"/>
              </a:ext>
            </a:extLst>
          </p:cNvPr>
          <p:cNvSpPr txBox="1"/>
          <p:nvPr/>
        </p:nvSpPr>
        <p:spPr>
          <a:xfrm>
            <a:off x="1289585" y="200033"/>
            <a:ext cx="615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선언과 값의 대입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6F44AF0-56E7-15DC-82CA-AB6CF91DBF2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BABF4-3272-34FE-CB47-0F8DCDD21618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문법 오류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잘못된 값의 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6200E-785E-AC34-C2FF-CB613DCE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C70A75F8-1B54-DFC9-D8C7-85E13E97E566}"/>
              </a:ext>
            </a:extLst>
          </p:cNvPr>
          <p:cNvSpPr/>
          <p:nvPr/>
        </p:nvSpPr>
        <p:spPr>
          <a:xfrm>
            <a:off x="2555629" y="2606849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B56F74BA-6B5B-4D86-6333-8DB773437C71}"/>
              </a:ext>
            </a:extLst>
          </p:cNvPr>
          <p:cNvSpPr/>
          <p:nvPr/>
        </p:nvSpPr>
        <p:spPr>
          <a:xfrm>
            <a:off x="2555629" y="2057237"/>
            <a:ext cx="7200800" cy="41628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= num1 + num2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FC97F-6455-CE3B-0BEC-0C06EC264915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왼쪽이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변수가 아니라면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2FD0DCB-9E50-344C-492E-EE3C10CF1E62}"/>
              </a:ext>
            </a:extLst>
          </p:cNvPr>
          <p:cNvSpPr/>
          <p:nvPr/>
        </p:nvSpPr>
        <p:spPr>
          <a:xfrm>
            <a:off x="2555629" y="5416526"/>
            <a:ext cx="7200800" cy="88385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expression here. Maybe you meant '==' instead of '='?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9E39BEAD-7207-D3D5-1FCA-52F92D967B9D}"/>
              </a:ext>
            </a:extLst>
          </p:cNvPr>
          <p:cNvSpPr/>
          <p:nvPr/>
        </p:nvSpPr>
        <p:spPr>
          <a:xfrm>
            <a:off x="2555629" y="4324772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 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+ num2 = 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</a:t>
            </a:r>
            <a:endParaRPr lang="ko-KR" altLang="en-US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ED421-4325-04A9-2124-7461E6A64B15}"/>
              </a:ext>
            </a:extLst>
          </p:cNvPr>
          <p:cNvSpPr txBox="1"/>
          <p:nvPr/>
        </p:nvSpPr>
        <p:spPr>
          <a:xfrm>
            <a:off x="894471" y="386356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대입 연산자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왼쪽 변수는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개만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존재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098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7259-FCC4-4EC1-695A-D0294DD2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E026617-62AC-1C72-035D-A5F60CA156B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FA1428E-62CE-6AD0-87B4-6151EE3718B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28B34C3-985A-79A4-2EDA-0174B5E846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30A757B-710D-5666-1EE5-7731E7C914B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8196E0-999D-EC95-2F3B-82B1978F5CD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70B86E9-BB80-D6AF-EFC2-DA4286C8AC49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2EE83A-D60A-1570-1672-139278D005E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4E7F866-BC2B-4B70-18C0-3C473B136A3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18178D4-B50A-555D-E5F9-05371887B4D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BD4CC9-4FA3-75E2-91C1-430B38771AD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20BCD-7155-0638-2CB6-A7DBA4D7922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592A0-ED39-F5D4-A4AE-B00B25F2839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8CC8AB-162F-0562-FD43-5E4DCEB0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2F37EFD-14A1-3105-5B32-BFF2ADB4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09" y="2221180"/>
            <a:ext cx="6701581" cy="241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9743A5B-0507-05BC-B5B0-E481959B004B}"/>
              </a:ext>
            </a:extLst>
          </p:cNvPr>
          <p:cNvSpPr/>
          <p:nvPr/>
        </p:nvSpPr>
        <p:spPr>
          <a:xfrm>
            <a:off x="2968456" y="4106130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97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F522-89C6-2CA3-AE8D-C98CABBE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D45F7F4-3AB1-9B34-4520-F86E7C166F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3F0B570-90FA-5509-987D-BE1259C60CC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B3A6C9E-F600-20E8-1D80-9101599DD06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6CCE19-5E18-5ED7-A005-E069F4A759C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B14885-4FA4-C64C-EEC9-A7DF9848DEB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E65C2CD-3B51-D2C3-4681-F57B8E85ED6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68D7539-7A6E-503D-BDF1-DD305266559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6BB64BF-9474-38C2-F8FC-60424195424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DF1388C-53C9-4088-5604-53FCF46EC0C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E1B293A-A240-7989-7C69-B6A3DCC91AB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7C2C0-586F-5390-6EAB-DFBE8AC5B3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671C7-1595-C29F-790D-E7BE9618D8C2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BD8295A-DC42-8856-E103-4255260C03D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8F625-F92A-67E5-6D0D-B57DFA085C2F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뺄셈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1B557-6D7B-470A-993F-001B7728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28D258C1-7134-4A9E-7BBE-890405DC2334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num1 -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1B207-9BCB-D649-900C-13609462451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num1-num2=result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E884F03-DAE1-7615-891D-43867A35F113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C416521F-8FE6-9C9C-044C-AA23B4F65B32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print(num1,'-',num2,'=',num1-num2)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5E818636-08E7-0266-8463-EE875D134222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100 - 50 = 50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7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49227-6AE9-7F55-8C37-404B0F8D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D9DBE8E-913E-5F3F-3D11-BAD44DA5935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C6680AB-9E84-4B44-1F13-A68A6071A4B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B6885D3-1E0A-EBC3-1FFC-5CB82EF0B96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BBA1B8-E376-0176-C4B4-2A03F1A1D960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6780E5-CEAF-A05D-92FB-A7598A8F590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B12CAD46-6AB4-E618-708F-01AEFD25E4E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EE12132-4ED3-98AD-3E56-A551CCA56FD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23CE85E-D933-86F2-0209-1A74D78285D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2DE2F90-B454-F76C-DCC9-9476ED53E3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4BE9A8-6EDE-12DA-CCC1-698243B30D0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DF245-319A-1AC6-7FED-A849E974F63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156BD-35C8-AD60-C108-813F89EF56A6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44DF12-3C09-98F6-A219-9357BCE3D18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C5C4C-F816-0660-8A83-CAEC2C926797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곱셈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DAE0B3-B5B6-3D7E-3BD6-204F2E1F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7739458-3460-8ADD-62C8-C84A88F20F18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17C8B-6E9F-9CCD-4F4D-6E9B8CBA54FE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x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3304626-572C-FDC3-A4BA-298CC9D3C4BD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8DA1EB46-6231-FC7A-585E-FCFF94F31BA4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print(num1,'x',num2,'=',num1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*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6FCACAED-E432-DE8E-AF3D-35628D9C11B4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x 50 = 5000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112A-B66B-82C5-35A0-20E6F3759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0DEC7E5-1A2F-F8B7-17C2-B40E214CD83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D3E8D20-F541-BB50-F860-B86760566D3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04F5202-3F5D-14D8-B08C-2B299D6DB43D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C6EC41-F55A-3E00-D904-2055A42885F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7A0E9-EC2D-F08E-6EF1-3222110FBD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6424EBA-F7AE-470E-FBE8-0ED14708019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FDFCFFF-AA86-BE06-C08E-C3755BB64AB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3A5B904-9584-04DF-2FEC-8777DE948B8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4ECD2E-674E-88AA-AB7A-1396437945E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4E2C9C9-9528-8277-C098-21B087E09B8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7163E-EAF8-F9DB-4C30-F88B2D9049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D8858-3D36-189F-C0F0-C222D0035F2E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393F1C2-D5D6-A0C4-B107-6143748242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22FAA-5F0B-A817-52E0-DB6AED0F6BF2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AF4249-B934-5FFA-3BA2-7A183741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A65299D3-73DB-6918-0278-5D7ECED989D3}"/>
              </a:ext>
            </a:extLst>
          </p:cNvPr>
          <p:cNvSpPr/>
          <p:nvPr/>
        </p:nvSpPr>
        <p:spPr>
          <a:xfrm>
            <a:off x="2555629" y="2201699"/>
            <a:ext cx="7200800" cy="1147819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num1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num2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print(num1,'÷',num2,'=',result)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232AE2-8519-AF89-E8EC-7B80CEEB732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num1 ÷ num2=result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코드를 작성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99098A-4989-C282-CAA6-2AE1ABD8B029}"/>
              </a:ext>
            </a:extLst>
          </p:cNvPr>
          <p:cNvSpPr/>
          <p:nvPr/>
        </p:nvSpPr>
        <p:spPr>
          <a:xfrm>
            <a:off x="2555629" y="3423029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4" name="모서리가 둥근 직사각형 3">
            <a:extLst>
              <a:ext uri="{FF2B5EF4-FFF2-40B4-BE49-F238E27FC236}">
                <a16:creationId xmlns:a16="http://schemas.microsoft.com/office/drawing/2014/main" id="{F8E6606F-5358-51F2-B29A-1FC9F72134CC}"/>
              </a:ext>
            </a:extLst>
          </p:cNvPr>
          <p:cNvSpPr/>
          <p:nvPr/>
        </p:nvSpPr>
        <p:spPr>
          <a:xfrm>
            <a:off x="2555629" y="4331400"/>
            <a:ext cx="7200800" cy="93056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num1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 = 50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print(num1,'÷',num2,'=',num1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num2)</a:t>
            </a:r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id="{C30D0C08-08DC-D2FF-02C2-F85C2D6579A5}"/>
              </a:ext>
            </a:extLst>
          </p:cNvPr>
          <p:cNvSpPr/>
          <p:nvPr/>
        </p:nvSpPr>
        <p:spPr>
          <a:xfrm>
            <a:off x="2555629" y="5335480"/>
            <a:ext cx="7200800" cy="42281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÷ 50 = 2.0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94F22-A9C5-844A-B898-15FDED6C4CDE}"/>
              </a:ext>
            </a:extLst>
          </p:cNvPr>
          <p:cNvSpPr txBox="1"/>
          <p:nvPr/>
        </p:nvSpPr>
        <p:spPr>
          <a:xfrm>
            <a:off x="1205506" y="5850241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기호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(÷)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한글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ㄷ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한자로 변환하고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누르면 바뀜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5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D7CBC-05B1-EE3E-7072-2278204B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139A968-9FBC-6D09-BF22-3403EA28A8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8C84AC7-0F2E-C4A2-3A6E-B907BE17200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6B6B749-911A-AB3E-9A85-4D2DC3BE8FA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E3E9BC-BAB9-D2DD-0153-A3D26C64F41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FD24E-2D94-1E35-6035-9A45181B43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E893BA4-1BD6-6827-0D7F-3B0BA307955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40625FB-3021-BECE-7EA7-A09285E322A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85EAFEB-20DC-04AB-D77B-BA28DF01CB4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6766E11-8017-0388-8A78-C03E0C51D3D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FDA9EA4-D950-CDB0-C3A3-71D9005994E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7282D-7ACB-1F89-83A6-F2CA672F792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92E72-AE6F-6A79-3271-7610E89EBA61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10F845B-D4F0-451D-E435-476027F3BD8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9DC98-C8A6-0527-D0E4-CBD225ED71D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몫과 나머지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D5C316-4400-0862-3DD6-9C2EB05A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14009E2F-F058-EF22-883C-987BBE4000C6}"/>
              </a:ext>
            </a:extLst>
          </p:cNvPr>
          <p:cNvSpPr/>
          <p:nvPr/>
        </p:nvSpPr>
        <p:spPr>
          <a:xfrm>
            <a:off x="2555629" y="2216234"/>
            <a:ext cx="7200800" cy="605092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7EC7A-268A-4F63-8D69-E28611E40C07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47A88F64-A65F-9C24-F573-E1BD06DE5227}"/>
              </a:ext>
            </a:extLst>
          </p:cNvPr>
          <p:cNvSpPr/>
          <p:nvPr/>
        </p:nvSpPr>
        <p:spPr>
          <a:xfrm>
            <a:off x="2555629" y="3397637"/>
            <a:ext cx="7200800" cy="705088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3.3333333333333335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229D-F013-8C28-44AC-E9C0295596F0}"/>
              </a:ext>
            </a:extLst>
          </p:cNvPr>
          <p:cNvSpPr txBox="1"/>
          <p:nvPr/>
        </p:nvSpPr>
        <p:spPr>
          <a:xfrm>
            <a:off x="894471" y="293635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나누기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a/b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DF55AE7-C0E4-2A54-1E65-E26F9BD4BF07}"/>
              </a:ext>
            </a:extLst>
          </p:cNvPr>
          <p:cNvSpPr/>
          <p:nvPr/>
        </p:nvSpPr>
        <p:spPr>
          <a:xfrm>
            <a:off x="1065320" y="4808468"/>
            <a:ext cx="4822432" cy="8221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q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//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print(q)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FD0BF-A131-46CA-6B52-95EFC2745994}"/>
              </a:ext>
            </a:extLst>
          </p:cNvPr>
          <p:cNvSpPr txBox="1"/>
          <p:nvPr/>
        </p:nvSpPr>
        <p:spPr>
          <a:xfrm>
            <a:off x="894471" y="432410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몫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it-IT" altLang="ko-KR" b="1" dirty="0"/>
              <a:t>quotient)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(remainder)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구하기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C6385F17-97C9-F1B2-49E4-7D404B03CB74}"/>
              </a:ext>
            </a:extLst>
          </p:cNvPr>
          <p:cNvSpPr/>
          <p:nvPr/>
        </p:nvSpPr>
        <p:spPr>
          <a:xfrm>
            <a:off x="6166348" y="4808466"/>
            <a:ext cx="4901484" cy="822171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 = a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%</a:t>
            </a:r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print(r)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4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16D86-43A8-2E49-B5FE-AB6AF07B6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8662E68-DBE4-C8C5-7BD2-DDC172F0DE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DBB7EF8-9045-C867-45F8-520780A7654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C4178D-5731-4834-67A6-2F81277D39C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E9A9867-3196-A16D-4C2E-0AC20B5D329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E8DA67-80A5-EB28-93FC-318D6205822E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CC190BD-4F7B-97FA-DF28-25A44773F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029CB60D-6662-9F85-EA8C-E568F0B761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288754-CCC3-A769-DDF2-265CE3FD045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EA49DD2-1468-E9D7-2D7F-41C4F034C5E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9D451B9-0414-BCE1-66A6-4FADEFF684D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96124-75F8-06CD-262C-9C3B703F02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56850-1075-1A70-F489-59A7289E0D40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232ECC1-B179-8207-02CB-004B1DD21C3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A4807-81CB-E91A-8120-5DB576D39F1E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나눗셈 연산 심화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소수점 자리 제어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E42EAB4F-7EBF-30EA-68ED-4F9D563D233F}"/>
              </a:ext>
            </a:extLst>
          </p:cNvPr>
          <p:cNvSpPr/>
          <p:nvPr/>
        </p:nvSpPr>
        <p:spPr>
          <a:xfrm>
            <a:off x="2555629" y="2170260"/>
            <a:ext cx="7200800" cy="1148346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30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print(a,'/',b,'=',a/b)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</a:t>
            </a:r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3333333333335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000E2-743E-7F3D-7B7A-A48C29CC635A}"/>
              </a:ext>
            </a:extLst>
          </p:cNvPr>
          <p:cNvSpPr txBox="1"/>
          <p:nvPr/>
        </p:nvSpPr>
        <p:spPr>
          <a:xfrm>
            <a:off x="894471" y="175495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들어있음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CAEA5D9E-BA84-69F3-C8A6-D1E2276EA3E2}"/>
              </a:ext>
            </a:extLst>
          </p:cNvPr>
          <p:cNvSpPr/>
          <p:nvPr/>
        </p:nvSpPr>
        <p:spPr>
          <a:xfrm>
            <a:off x="2555629" y="4103377"/>
            <a:ext cx="7200800" cy="71719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print(a,'/',b,'=',round(a/b, 2))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30 = 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04F06-E443-BD70-5823-37A5FB40D850}"/>
              </a:ext>
            </a:extLst>
          </p:cNvPr>
          <p:cNvSpPr txBox="1"/>
          <p:nvPr/>
        </p:nvSpPr>
        <p:spPr>
          <a:xfrm>
            <a:off x="894471" y="336458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자릿수 반올림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round(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숫자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자릿수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사용하면 지정된 자릿수에서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반올림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된 결과값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얻을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388559-089D-46B0-5CBE-D2B87B8D3802}"/>
              </a:ext>
            </a:extLst>
          </p:cNvPr>
          <p:cNvSpPr txBox="1"/>
          <p:nvPr/>
        </p:nvSpPr>
        <p:spPr>
          <a:xfrm>
            <a:off x="894471" y="502476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f-string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소수점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459E74B0-E293-5C91-E7AA-426CF3D8B745}"/>
              </a:ext>
            </a:extLst>
          </p:cNvPr>
          <p:cNvSpPr/>
          <p:nvPr/>
        </p:nvSpPr>
        <p:spPr>
          <a:xfrm>
            <a:off x="943358" y="5464818"/>
            <a:ext cx="4822432" cy="1136216"/>
          </a:xfrm>
          <a:prstGeom prst="roundRect">
            <a:avLst/>
          </a:prstGeom>
          <a:solidFill>
            <a:srgbClr val="F2F3F9"/>
          </a:solidFill>
          <a:ln w="28575">
            <a:solidFill>
              <a:srgbClr val="41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f"{result: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pt-BR" altLang="ko-KR" sz="1600" dirty="0">
              <a:solidFill>
                <a:schemeClr val="tx1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27C933B5-3DE5-9D6F-B457-C571FA0D5199}"/>
              </a:ext>
            </a:extLst>
          </p:cNvPr>
          <p:cNvSpPr/>
          <p:nvPr/>
        </p:nvSpPr>
        <p:spPr>
          <a:xfrm>
            <a:off x="6044386" y="5464816"/>
            <a:ext cx="4901484" cy="113621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result = a / b</a:t>
            </a: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formatted_result = 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"{:</a:t>
            </a:r>
            <a:r>
              <a:rPr lang="pt-BR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.2</a:t>
            </a:r>
            <a:r>
              <a:rPr lang="pt-BR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f}".format(result)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pt-BR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print(formatted_result)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3.33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4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D1D5-CC90-5386-23EC-223EF343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D7E3820-D7C5-B68C-A364-D11E424CE40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0575126-6588-93B5-7B3F-DF01127AB5F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A26E76B-8A3E-8B92-9448-70453782CDA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E2F3708-8E50-2D8F-B42E-21136C0F00E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963C3-5699-9A8F-C8EE-CAF2BD68E2A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68430B3-9599-C754-96EB-63260550F6D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5C3C454-92BB-33E2-BFE0-D484DAC3BD2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3A21FF6D-3AA2-3E41-BCFB-1C842D6B8E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3FB5CD4-896B-D3DA-3112-100093FECFA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B08CA10-CF54-667D-2E9D-0518A999FD8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6E9AF-B55B-4499-6982-FFAC71AE59A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0A92F-3C7C-5649-A270-FDFE8554B35A}"/>
              </a:ext>
            </a:extLst>
          </p:cNvPr>
          <p:cNvSpPr txBox="1"/>
          <p:nvPr/>
        </p:nvSpPr>
        <p:spPr>
          <a:xfrm>
            <a:off x="1289586" y="200033"/>
            <a:ext cx="591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변수를 사용한 코드 출력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2: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0D8ED40-3608-5899-ACD5-5C11FE5F94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87D18-18AE-6A34-EEE6-DE5AF71A6C2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출력하기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D99A54-A612-268A-4F66-BDB099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6E5E7A6E-EDE8-6E28-F219-19B6CCBA4303}"/>
              </a:ext>
            </a:extLst>
          </p:cNvPr>
          <p:cNvSpPr/>
          <p:nvPr/>
        </p:nvSpPr>
        <p:spPr>
          <a:xfrm>
            <a:off x="2555629" y="2105635"/>
            <a:ext cx="7200800" cy="735773"/>
          </a:xfrm>
          <a:prstGeom prst="roundRect">
            <a:avLst>
              <a:gd name="adj" fmla="val 15120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str1='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str2='</a:t>
            </a:r>
            <a:r>
              <a:rPr lang="ko-KR" altLang="en-US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F9296-F4FC-8D69-6527-495DFA553D64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숫자와 동일하게 변수를 선언하고 큰따옴표 또는 작은따옴표로 묶은 문자열을 대입하는 방식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9497FCBF-ED1D-3464-6BBA-C656A4B26C97}"/>
              </a:ext>
            </a:extLst>
          </p:cNvPr>
          <p:cNvSpPr/>
          <p:nvPr/>
        </p:nvSpPr>
        <p:spPr>
          <a:xfrm>
            <a:off x="2555629" y="342302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print(str1,str2)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ko-KR" altLang="en-US" sz="1600" dirty="0">
                <a:solidFill>
                  <a:srgbClr val="0070C0"/>
                </a:solidFill>
                <a:highlight>
                  <a:srgbClr val="FFFF00"/>
                </a:highlight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집에 가고 싶다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B9971-0E49-AC83-A45F-DD665841745A}"/>
              </a:ext>
            </a:extLst>
          </p:cNvPr>
          <p:cNvSpPr txBox="1"/>
          <p:nvPr/>
        </p:nvSpPr>
        <p:spPr>
          <a:xfrm>
            <a:off x="943358" y="3053697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문자열을 한 줄에 출력하고 싶다면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콤마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분리해서 출력하면 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D2E907-04A4-A614-4E75-1FE3F2728AEA}"/>
              </a:ext>
            </a:extLst>
          </p:cNvPr>
          <p:cNvSpPr txBox="1"/>
          <p:nvPr/>
        </p:nvSpPr>
        <p:spPr>
          <a:xfrm>
            <a:off x="1141943" y="420997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함수에서 콤마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(,)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 분리하면 자체적으로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칸을 띄우고 출력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B54B4-362F-506B-6D44-6871629862BD}"/>
              </a:ext>
            </a:extLst>
          </p:cNvPr>
          <p:cNvSpPr txBox="1"/>
          <p:nvPr/>
        </p:nvSpPr>
        <p:spPr>
          <a:xfrm>
            <a:off x="943358" y="481494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간에는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 연산만 가능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FD6EC743-CB3C-88B3-7ABA-6071DDDF2077}"/>
              </a:ext>
            </a:extLst>
          </p:cNvPr>
          <p:cNvSpPr/>
          <p:nvPr/>
        </p:nvSpPr>
        <p:spPr>
          <a:xfrm>
            <a:off x="2446712" y="5261969"/>
            <a:ext cx="7200800" cy="71149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print(str1+str2)</a:t>
            </a:r>
          </a:p>
          <a:p>
            <a:r>
              <a:rPr lang="ko-KR" altLang="en-US" sz="1600" dirty="0" err="1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빨리집에</a:t>
            </a:r>
            <a:r>
              <a:rPr lang="ko-KR" altLang="en-US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가고 싶다</a:t>
            </a:r>
          </a:p>
        </p:txBody>
      </p:sp>
    </p:spTree>
    <p:extLst>
      <p:ext uri="{BB962C8B-B14F-4D97-AF65-F5344CB8AC3E}">
        <p14:creationId xmlns:p14="http://schemas.microsoft.com/office/powerpoint/2010/main" val="2477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593-75E7-55F6-E8FA-F2DB481B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25EF3-205D-D378-0510-F5C62D6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9" y="210033"/>
            <a:ext cx="11412701" cy="6437934"/>
          </a:xfrm>
          <a:prstGeom prst="rect">
            <a:avLst/>
          </a:prstGeom>
        </p:spPr>
      </p:pic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F5D4F206-4BB5-2D0C-6D9E-42ED1306359D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트북으로 코딩을 하고 있는 안경을 쓴 여성 개발자, 프로그래머 일러스트 | 유토이미지 | 상세페이지 | 베이직샵 | 일러스트 |  22348614">
            <a:extLst>
              <a:ext uri="{FF2B5EF4-FFF2-40B4-BE49-F238E27FC236}">
                <a16:creationId xmlns:a16="http://schemas.microsoft.com/office/drawing/2014/main" id="{983B236E-5A72-A792-4BF1-DF8769BC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64" y="4754966"/>
            <a:ext cx="23812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2E9F-9108-1CA8-DE96-F44160ADE5B0}"/>
              </a:ext>
            </a:extLst>
          </p:cNvPr>
          <p:cNvSpPr txBox="1"/>
          <p:nvPr/>
        </p:nvSpPr>
        <p:spPr>
          <a:xfrm>
            <a:off x="1004567" y="1120421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8E59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98E59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8246B-8223-92C4-D36B-0A89A7F86D26}"/>
              </a:ext>
            </a:extLst>
          </p:cNvPr>
          <p:cNvSpPr txBox="1"/>
          <p:nvPr/>
        </p:nvSpPr>
        <p:spPr>
          <a:xfrm>
            <a:off x="1004567" y="1837185"/>
            <a:ext cx="418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61A2-5B1C-C2C4-5A2B-0EEAB2450C8F}"/>
              </a:ext>
            </a:extLst>
          </p:cNvPr>
          <p:cNvSpPr txBox="1"/>
          <p:nvPr/>
        </p:nvSpPr>
        <p:spPr>
          <a:xfrm>
            <a:off x="1004567" y="5517877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우재남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C5EB-B2C8-C582-854F-C5518D11D53B}"/>
              </a:ext>
            </a:extLst>
          </p:cNvPr>
          <p:cNvSpPr txBox="1"/>
          <p:nvPr/>
        </p:nvSpPr>
        <p:spPr>
          <a:xfrm>
            <a:off x="1004566" y="5850020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3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1F62-7CA4-0EF0-488A-83145F6BD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6A4248-08B6-84F6-FA86-A6A9115E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29" y="2229260"/>
            <a:ext cx="6697541" cy="239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413E42D-81BB-16C8-A4E8-2A6F826E399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3D7D116-5BF8-2AB8-4537-6CCF44BA4D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AD81AB6-21C0-6264-3284-AB2636918DE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73FC25E-FFBA-41B0-8F14-13421FF53DA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29F2E-7C3B-E163-2BE9-ED1A61D4C47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48AEA86-D24E-8FB5-65CB-1DB87B34B1B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7C66747-9385-06C9-BD99-5A3A786FEAD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0E83263-9806-3771-9587-3B637EE6AC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C39D7D9-3B09-0860-81A7-5CEAD06BD9E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22AD18-0967-6F40-AEA4-2CA92CC9D8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5853E-F707-40D3-DE1E-A091BD220A7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8CA2A-D896-73A8-B3EE-24468917DF6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7AB911-7942-3A9D-357F-8F385BE5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417151E5-FEF6-A263-DED4-0A159B7F24A7}"/>
              </a:ext>
            </a:extLst>
          </p:cNvPr>
          <p:cNvSpPr/>
          <p:nvPr/>
        </p:nvSpPr>
        <p:spPr>
          <a:xfrm>
            <a:off x="2925668" y="4123885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780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6069-7E57-4060-E160-EF0ADD32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2B45360-1701-8866-1580-189AF4D63E2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BCB993F-01FC-FA1A-5B9B-54E782A3F48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AC7D0C-8489-CFAB-8561-DC0834C7E6D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6770301-E2DF-51BC-7928-CF417D26BF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EC23-AFE6-DB64-AC0F-FAAC0A3F968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5E9DDB2-479A-FE94-36B3-9F2FD225E99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41497FCE-693C-CE87-4D50-372CDFAA7A9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149DEB9-9266-C648-161A-6BAB8DC047B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1D8C2B7-6DEF-6030-057C-3033EDFF1B0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4E0E49A-6276-A86D-7BFD-942CB8AA7E1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B8526-C3BD-430B-23D8-5C2EED434F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D49F8-3E27-D8A4-3AEB-2F9E161860E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간단한 사칙연산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A33616-9A80-381A-41C4-5F6D2574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67825-E853-9BC6-6184-E4125FBE78F2}"/>
              </a:ext>
            </a:extLst>
          </p:cNvPr>
          <p:cNvSpPr txBox="1"/>
          <p:nvPr/>
        </p:nvSpPr>
        <p:spPr>
          <a:xfrm>
            <a:off x="830908" y="1095240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대한 사용법 및 개념을 완전히 익혔으므로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활용해서 간단히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사칙연산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빼기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곱하기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나누기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가능한 계산기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DFE806B-56B1-44E5-4234-BDF57D96C0D6}"/>
              </a:ext>
            </a:extLst>
          </p:cNvPr>
          <p:cNvSpPr/>
          <p:nvPr/>
        </p:nvSpPr>
        <p:spPr>
          <a:xfrm>
            <a:off x="639634" y="2222816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B5764-0842-2261-6C1E-E83A1D1735A8}"/>
              </a:ext>
            </a:extLst>
          </p:cNvPr>
          <p:cNvSpPr txBox="1"/>
          <p:nvPr/>
        </p:nvSpPr>
        <p:spPr>
          <a:xfrm>
            <a:off x="943358" y="2143845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2.1.1)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C0B23-2697-50A6-5906-8770B2BEEEE1}"/>
              </a:ext>
            </a:extLst>
          </p:cNvPr>
          <p:cNvSpPr txBox="1"/>
          <p:nvPr/>
        </p:nvSpPr>
        <p:spPr>
          <a:xfrm>
            <a:off x="894471" y="2652296"/>
            <a:ext cx="721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사용자는 두 정수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받습니다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0~100,000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사이의 정수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만약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a=100, b=200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 받는다면 실행 결과는 아래와 같습니다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sp>
        <p:nvSpPr>
          <p:cNvPr id="29" name="모서리가 둥근 직사각형 10">
            <a:extLst>
              <a:ext uri="{FF2B5EF4-FFF2-40B4-BE49-F238E27FC236}">
                <a16:creationId xmlns:a16="http://schemas.microsoft.com/office/drawing/2014/main" id="{16222758-4C4C-8DFE-FD0B-A27A94EEF098}"/>
              </a:ext>
            </a:extLst>
          </p:cNvPr>
          <p:cNvSpPr/>
          <p:nvPr/>
        </p:nvSpPr>
        <p:spPr>
          <a:xfrm>
            <a:off x="2495600" y="3560326"/>
            <a:ext cx="7200800" cy="1295759"/>
          </a:xfrm>
          <a:prstGeom prst="roundRect">
            <a:avLst/>
          </a:prstGeom>
          <a:solidFill>
            <a:srgbClr val="F3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– 200 = -100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* 200 = 20000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/ 200 = 0.5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13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111-2B5D-B75E-9FE6-F227D889D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82CFCC95-35F6-AB7F-1034-FDE9BF7EA90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3A2277-5998-7A0C-AB8D-B6682062A28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A87632-9567-2331-70AC-D9EF0FD85C96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475FE-B219-56CE-4563-0874F2BD168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BB0E8-1ABC-6AC3-3C67-3D857F4E6E9D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</p:spTree>
    <p:extLst>
      <p:ext uri="{BB962C8B-B14F-4D97-AF65-F5344CB8AC3E}">
        <p14:creationId xmlns:p14="http://schemas.microsoft.com/office/powerpoint/2010/main" val="83704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44B7-C184-BD49-8BDF-EB9DD68F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A84AA4B-76B5-7A29-70E1-D7536403330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E96A048-6C24-E7F8-B210-0FCE47E4287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71C16B2-5CA3-6D1D-76B1-C25104AC5BC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8F99ED4-57F2-FEF9-976C-CFA87DB366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84BF7-52A2-3EF2-B53B-A3E5945F0B9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35E2442-8B08-45C7-D071-ED64D1C1F05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CAB7057-66E8-71B0-A04B-59A7A3A4784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20FA596-3BB6-0A82-65C3-AAF949A871A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AB77A0D-248E-D50C-3E79-DAD3667E893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3560F25-3A09-FA4F-8C14-600A708227A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85EE1-1984-D0FB-EF22-B7CB69F75E7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7C4A-7CBF-FC12-759D-FBC4913C78F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BDF98-7E47-802C-2B78-62DCC1B7E8F1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변수명은 영문 및 숫자만 사용할 수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F6751-1250-F534-85D1-4FB40603ED02}"/>
              </a:ext>
            </a:extLst>
          </p:cNvPr>
          <p:cNvSpPr txBox="1"/>
          <p:nvPr/>
        </p:nvSpPr>
        <p:spPr>
          <a:xfrm>
            <a:off x="943357" y="3523081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영문과 숫자를 섞어서 사용할 수 있지만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영문으로 시작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145F7C2-6A7C-77B6-DD86-841FC3454A0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799D-92C7-90E3-B0D4-DB107543232C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영문 및 숫자만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0BD20-1045-754B-CD73-D6E97869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CBD46681-198B-4077-BB78-AC6CE50FE4A2}"/>
              </a:ext>
            </a:extLst>
          </p:cNvPr>
          <p:cNvSpPr/>
          <p:nvPr/>
        </p:nvSpPr>
        <p:spPr>
          <a:xfrm>
            <a:off x="3636878" y="2159919"/>
            <a:ext cx="4918244" cy="971342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abcd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zzzz = 300</a:t>
            </a: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FCA6F5BF-552D-A8A0-D4DE-845F47C62C4A}"/>
              </a:ext>
            </a:extLst>
          </p:cNvPr>
          <p:cNvSpPr/>
          <p:nvPr/>
        </p:nvSpPr>
        <p:spPr>
          <a:xfrm>
            <a:off x="3636878" y="3964362"/>
            <a:ext cx="4918244" cy="75855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p1234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its4you = 600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010F6100-5F71-66A6-D282-59C259A419B3}"/>
              </a:ext>
            </a:extLst>
          </p:cNvPr>
          <p:cNvSpPr/>
          <p:nvPr/>
        </p:nvSpPr>
        <p:spPr>
          <a:xfrm>
            <a:off x="3636878" y="4930161"/>
            <a:ext cx="5001095" cy="1514819"/>
          </a:xfrm>
          <a:prstGeom prst="roundRect">
            <a:avLst>
              <a:gd name="adj" fmla="val 112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333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cannot assign to literal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3abcd = 200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EEF7978-0B17-7DE6-A24F-A9E2E8DA8AD2}"/>
              </a:ext>
            </a:extLst>
          </p:cNvPr>
          <p:cNvCxnSpPr/>
          <p:nvPr/>
        </p:nvCxnSpPr>
        <p:spPr>
          <a:xfrm>
            <a:off x="5119455" y="5282212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97C488C0-174F-39B8-66B5-73FE58C8005D}"/>
              </a:ext>
            </a:extLst>
          </p:cNvPr>
          <p:cNvSpPr/>
          <p:nvPr/>
        </p:nvSpPr>
        <p:spPr>
          <a:xfrm flipV="1">
            <a:off x="5071830" y="5234587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89F15-B37D-B67F-EADA-AA9AF925D3AB}"/>
              </a:ext>
            </a:extLst>
          </p:cNvPr>
          <p:cNvSpPr txBox="1"/>
          <p:nvPr/>
        </p:nvSpPr>
        <p:spPr>
          <a:xfrm>
            <a:off x="6575392" y="5097546"/>
            <a:ext cx="413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숫자로만 이루어져 오류 발생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AD91EF-79B6-B901-B965-EADBC5F78856}"/>
              </a:ext>
            </a:extLst>
          </p:cNvPr>
          <p:cNvCxnSpPr/>
          <p:nvPr/>
        </p:nvCxnSpPr>
        <p:spPr>
          <a:xfrm>
            <a:off x="5214705" y="5910807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112B52F-629C-AA3E-59DF-924E771ECD89}"/>
              </a:ext>
            </a:extLst>
          </p:cNvPr>
          <p:cNvSpPr/>
          <p:nvPr/>
        </p:nvSpPr>
        <p:spPr>
          <a:xfrm flipV="1">
            <a:off x="5167080" y="5863182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A76F5E-66BC-F27D-2D83-732357DB2705}"/>
              </a:ext>
            </a:extLst>
          </p:cNvPr>
          <p:cNvSpPr txBox="1"/>
          <p:nvPr/>
        </p:nvSpPr>
        <p:spPr>
          <a:xfrm>
            <a:off x="6670643" y="5726141"/>
            <a:ext cx="404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숫자로 시작해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24082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CA55A-56D5-F673-2791-63603E7E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A66CDF7E-08DF-296B-B351-99528806FC3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E9FD4EF-AE33-DFD4-92F9-70602C6E89E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5067E93-D885-8521-4601-25E63376556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C92AF73-8036-2165-06E2-EB738504C09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5F592-EC64-3B50-F829-0A6A64BB07E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2F12DC2-DEC9-E97D-91EF-C524BD41EC0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2073925-CC17-039C-765D-816B895CCB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615386D4-05F1-82BC-1A23-E7F6F566CFE6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5149A69-FF5C-7180-700A-B55611D32EC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57974CE-8BA6-6431-C39A-9989937B690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ED7A0-27B1-3E71-9477-B11B9E8D8AE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8F7F5A-29B4-E892-2FDF-47674E69943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E4269-6FE9-5063-6255-AC88456827C1}"/>
              </a:ext>
            </a:extLst>
          </p:cNvPr>
          <p:cNvSpPr txBox="1"/>
          <p:nvPr/>
        </p:nvSpPr>
        <p:spPr>
          <a:xfrm>
            <a:off x="943360" y="1632094"/>
            <a:ext cx="10305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변수의 이름으로 띄어쓰기가 허용되지 않기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변수명이 길어지면 의미 파악이 어려워진다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이럴 때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(_)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중간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앞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제일 뒤 위치에 관계없이 사용 가능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2ABB53A-8899-7923-A150-07F9EBC1816B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E270A-BBE6-3197-0E8B-F46E39F114C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언더바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(_)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9879CC-C23D-EC50-78EF-3BE9DDE6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CBB204DF-3ECF-00DD-873D-7CB29D70E2C8}"/>
              </a:ext>
            </a:extLst>
          </p:cNvPr>
          <p:cNvSpPr/>
          <p:nvPr/>
        </p:nvSpPr>
        <p:spPr>
          <a:xfrm>
            <a:off x="2495598" y="2845343"/>
            <a:ext cx="7200801" cy="1377108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input_number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_number = 200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_data_ = 300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__my__ = 400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_1234 = 500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80690C-1A47-8CD2-F302-163AB330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82" y="4515657"/>
            <a:ext cx="7442834" cy="163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93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CA12-1E75-FDEA-A47C-6C7E4298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5F7E590-342E-9E55-A8BA-38EE89CDECE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519EAF3-F4A3-4950-F20D-DA4524B3F49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6F90206-B61C-31FD-2B1B-492A644979C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271778F-8E26-B65E-A891-28218034C77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27E64C-D5C5-BB9B-5625-C5EE12A8B51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B9701A4-40FE-09BA-EBA3-C1C8304F30E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89BAAEC-F996-2C2E-F3B4-CF5CE98D089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1619CC-FD2E-053F-813E-AABB4EE1068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3D856C5-409D-54B5-F18C-1443BEDEA9B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F0A9738-8620-152A-8FF3-A36F80FE476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6C0A5-9807-D926-A508-DF3FA092779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F1569-374F-1048-EAF2-550705188F29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58CA48-89F1-A30B-EF76-AB70F056C7A9}"/>
              </a:ext>
            </a:extLst>
          </p:cNvPr>
          <p:cNvSpPr txBox="1"/>
          <p:nvPr/>
        </p:nvSpPr>
        <p:spPr>
          <a:xfrm>
            <a:off x="943360" y="1632094"/>
            <a:ext cx="10305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대문자와 소문자를 완전히 다른 것으로 취급함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변수명의 대문자와 소문자는 다른 변수임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대문자와 소문자를 섞으면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언더바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대신에 의미를 부여하기에 좋다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2C50FCA-92E5-9A7E-49F9-30DC3008516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EE94-5474-28B4-73FC-71031B4C1F4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변수명은 대문자와 소문자를 구분함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75AAF-77F0-26E2-C59B-0829493B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CC63CC-9AB3-07D8-D38E-981A4AC3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26" b="-1"/>
          <a:stretch>
            <a:fillRect/>
          </a:stretch>
        </p:blipFill>
        <p:spPr>
          <a:xfrm>
            <a:off x="1885950" y="2848788"/>
            <a:ext cx="8420100" cy="16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80C0-7EA4-91FD-098E-BBBA30F4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8AF3B37-59CB-B647-2A0C-0E1912DD58B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E989C9D-0636-52FD-FAFB-062804162DC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1210C6B-0178-FA51-962C-9EB747C72EF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454E9A8-994E-B47B-D0E0-6AA7C0B02F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9877E7-A453-5019-0A89-4F287C2BD3F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5D36B4D-977C-C143-0BA5-C09200DB6EC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2445915-4FEA-FFE3-CCFB-097F8C707A9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1BFC14C-1361-27B1-08D8-CF0D9D350AE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CFF6445-0239-FE43-99E6-687D96C5D0D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6B6F330-B692-7B77-F22D-7F40E8E93DEB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F8C6E-BF7D-9047-465B-4C5C38B9E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7FBE7-AC9D-9904-630C-D3B908AA44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EB110-151E-DB21-B932-781BF029DD4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 파이썬 문법에 정의되어 사용되는 단어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(if, else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739AEF1-77B2-19C4-9062-6C68B8E69F9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5B538-A5CB-B2D4-891F-1CA40C8970CE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변수명에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예약어를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사용할 수 없다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9A177-112F-C73A-9A57-2060C8AD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43D9D7C6-74AD-DCBE-7C1F-67486F47951D}"/>
              </a:ext>
            </a:extLst>
          </p:cNvPr>
          <p:cNvSpPr/>
          <p:nvPr/>
        </p:nvSpPr>
        <p:spPr>
          <a:xfrm>
            <a:off x="2504477" y="2364924"/>
            <a:ext cx="7200801" cy="777341"/>
          </a:xfrm>
          <a:prstGeom prst="roundRect">
            <a:avLst>
              <a:gd name="adj" fmla="val 1127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if = 100</a:t>
            </a: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: invalid syntax</a:t>
            </a:r>
            <a:endParaRPr lang="ko-KR" altLang="en-US" sz="1600" dirty="0">
              <a:solidFill>
                <a:srgbClr val="FF000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BE3A19C-33A4-FEC2-D5C3-BA74D12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37" y="3469735"/>
            <a:ext cx="5127780" cy="231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282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4873-5083-AEA2-6B99-F7CED8E7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3183B11-10E7-46B5-1434-6CBBD314E4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85E422D7-AE11-4C46-0486-BD16145DD16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EB23143-1CAC-C9F8-B37B-A20F3019193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1B61A5C-5A48-DFD6-3991-D43137A1DFF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801B7D-78E3-9D97-38CB-17EA6869C7B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E45B397-2C23-15EE-7856-B5A192FAFFD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5808715-13CD-A15B-F520-8B28517F39D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412B17F-654A-BF8B-5A67-51914922B7F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78E0E4B-153C-56B6-B269-A9CEA7380EA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EE3095A-E36A-3857-06CE-58A6A120603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C6DEC-D625-2CD9-B7BB-A623A5B7E92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5E915-6664-D8FF-FD26-5FCEE96E438A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 이름 규칙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2D2FB4-8018-3A59-4559-0E7116D4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8D6DF5D-9F36-6A40-6BEC-ADC1B4186CAF}"/>
              </a:ext>
            </a:extLst>
          </p:cNvPr>
          <p:cNvGrpSpPr/>
          <p:nvPr/>
        </p:nvGrpSpPr>
        <p:grpSpPr>
          <a:xfrm>
            <a:off x="2495867" y="1030457"/>
            <a:ext cx="6975363" cy="5252714"/>
            <a:chOff x="1466131" y="764704"/>
            <a:chExt cx="6044605" cy="45518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349A1AA-7354-866E-5231-881F7ADAF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764704"/>
              <a:ext cx="6018899" cy="2320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75F0DD55-86E2-1018-7C77-788583E4E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131" y="3021335"/>
              <a:ext cx="6044605" cy="2295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724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9545E-C79B-12FD-FA39-507B1BA6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901DB78-264C-84CB-8864-C792FD20981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288129E-0D69-F6EA-02AA-9F36F8724D1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C6C2B97-B0E2-47F2-23E7-6C5A2A00FB5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4AC1947-7DA5-EB40-FB48-D06F3116117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76856-5BE8-5241-CC36-DAA486CC275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3F19B3-F559-3FE7-96B2-636423A92F88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4BE57FD-8576-ADFE-3AE7-4D565B54CA3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A069B02-4E40-CA63-FC0C-6B759885B32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72E4861-A8B9-A238-FF3F-13BD8F1784E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A50E2CD-2A6A-EC4E-425A-270BCFAE6EB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3B0F7-11A3-2410-3368-1FBD290900A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FF06A-D018-2B68-0A04-3A1F34187B7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CE1C9-0B50-FCD6-7A03-1A8074BAA2D4}"/>
              </a:ext>
            </a:extLst>
          </p:cNvPr>
          <p:cNvSpPr txBox="1"/>
          <p:nvPr/>
        </p:nvSpPr>
        <p:spPr>
          <a:xfrm>
            <a:off x="894471" y="173162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짧으면서도 그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의미를 파악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할 수 있도록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만들어주는 것이 중요함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119FDFB-5CF4-8D94-C46D-7E7B8785EB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32665-32DC-9F5E-46EB-AC1DCE4DEB54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좋은 변수 이름이란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0222CF-21D9-E990-B941-D28417BE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D9B365-F14B-CA4C-2D5C-61D8AD13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98" y="2878917"/>
            <a:ext cx="8598803" cy="1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3752-7C92-AA07-F24F-2C8AEF5F4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5C1F678-0675-F84E-5804-B14DB227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616" y="1843484"/>
            <a:ext cx="6822767" cy="317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79610E0-44BD-A31D-F59A-CDB83345F96C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EA95C82-3077-999D-96AC-0009ED55C69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B764CA6-A5BC-D026-DE9E-156F769E470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97860F8-B811-9FB2-304F-EF933DBD0025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BB9BB4-4095-973F-D1CB-740811FD4C0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4976C39-D009-162E-6B5B-5A0E6949EAF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66FC2D5-EE2C-E4BF-62A5-4FDF45C47FE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1DEEEB-6C75-F4B6-9227-9315FFA6819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652CAAF-DA03-7BA4-2968-1CB2CB532F9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E60952F-366A-DEAA-B27B-8160E1D2F036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A6C05-303B-8372-F61D-3205D85F525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508D3-B633-F73A-D904-0BC0D56647A8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067A4-E6FB-19DE-E8C5-F794213D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B6C705D2-54A2-E07E-1515-4AD234A5F7A9}"/>
              </a:ext>
            </a:extLst>
          </p:cNvPr>
          <p:cNvSpPr/>
          <p:nvPr/>
        </p:nvSpPr>
        <p:spPr>
          <a:xfrm>
            <a:off x="2925668" y="4434603"/>
            <a:ext cx="977230" cy="360040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559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CD4D-2800-2A45-C3AD-0D5D3B32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A5912134-8679-68AA-E771-269B9683F5F7}"/>
              </a:ext>
            </a:extLst>
          </p:cNvPr>
          <p:cNvSpPr/>
          <p:nvPr/>
        </p:nvSpPr>
        <p:spPr>
          <a:xfrm>
            <a:off x="8990679" y="0"/>
            <a:ext cx="3201320" cy="2512381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3A3263D-2CF0-758B-1126-F278913E67A7}"/>
              </a:ext>
            </a:extLst>
          </p:cNvPr>
          <p:cNvSpPr/>
          <p:nvPr/>
        </p:nvSpPr>
        <p:spPr>
          <a:xfrm flipH="1">
            <a:off x="8504807" y="0"/>
            <a:ext cx="1207363" cy="1038687"/>
          </a:xfrm>
          <a:prstGeom prst="parallelogram">
            <a:avLst>
              <a:gd name="adj" fmla="val 92486"/>
            </a:avLst>
          </a:prstGeom>
          <a:solidFill>
            <a:srgbClr val="B5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DF1A4ABC-0C82-591E-2417-156EF0768D98}"/>
              </a:ext>
            </a:extLst>
          </p:cNvPr>
          <p:cNvSpPr/>
          <p:nvPr/>
        </p:nvSpPr>
        <p:spPr>
          <a:xfrm flipH="1">
            <a:off x="550416" y="4012707"/>
            <a:ext cx="2900778" cy="285295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3133128-3891-8349-9323-7573AFE6F2E9}"/>
              </a:ext>
            </a:extLst>
          </p:cNvPr>
          <p:cNvSpPr/>
          <p:nvPr/>
        </p:nvSpPr>
        <p:spPr>
          <a:xfrm>
            <a:off x="1" y="3598215"/>
            <a:ext cx="2974018" cy="325978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82594B4-F3D0-0885-3B7A-4ECC22640B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2107FC-F6C7-7652-037E-93A22F3B909E}"/>
              </a:ext>
            </a:extLst>
          </p:cNvPr>
          <p:cNvSpPr/>
          <p:nvPr/>
        </p:nvSpPr>
        <p:spPr>
          <a:xfrm>
            <a:off x="949036" y="1172860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10FB7C8C-F575-B175-99F0-CEC53DF753A6}"/>
              </a:ext>
            </a:extLst>
          </p:cNvPr>
          <p:cNvSpPr/>
          <p:nvPr/>
        </p:nvSpPr>
        <p:spPr>
          <a:xfrm>
            <a:off x="1584665" y="1171641"/>
            <a:ext cx="650848" cy="650848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191E6-5392-18F3-ADC1-03333944E6E4}"/>
              </a:ext>
            </a:extLst>
          </p:cNvPr>
          <p:cNvSpPr txBox="1"/>
          <p:nvPr/>
        </p:nvSpPr>
        <p:spPr>
          <a:xfrm>
            <a:off x="1910089" y="1142909"/>
            <a:ext cx="37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1B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51B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BA3B8D3-C39D-DC66-A063-01A3AA4BF2AC}"/>
              </a:ext>
            </a:extLst>
          </p:cNvPr>
          <p:cNvSpPr/>
          <p:nvPr/>
        </p:nvSpPr>
        <p:spPr>
          <a:xfrm>
            <a:off x="2000279" y="2586988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331082-ED62-41E0-0526-ED86E534AEE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F318-C09E-8D9F-7DE9-4C87E36CC7E0}"/>
              </a:ext>
            </a:extLst>
          </p:cNvPr>
          <p:cNvSpPr txBox="1"/>
          <p:nvPr/>
        </p:nvSpPr>
        <p:spPr>
          <a:xfrm>
            <a:off x="2271901" y="2487771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B0E6E9E-1377-C47C-4DC5-3F68055621DB}"/>
              </a:ext>
            </a:extLst>
          </p:cNvPr>
          <p:cNvSpPr/>
          <p:nvPr/>
        </p:nvSpPr>
        <p:spPr>
          <a:xfrm>
            <a:off x="2000279" y="3139479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CE82-E9F8-4FCC-27EB-0F3A9073B932}"/>
              </a:ext>
            </a:extLst>
          </p:cNvPr>
          <p:cNvSpPr txBox="1"/>
          <p:nvPr/>
        </p:nvSpPr>
        <p:spPr>
          <a:xfrm>
            <a:off x="2280779" y="3053864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이름 짓기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6AC978F-456E-4182-BBB3-F4D3A7FDDC30}"/>
              </a:ext>
            </a:extLst>
          </p:cNvPr>
          <p:cNvSpPr/>
          <p:nvPr/>
        </p:nvSpPr>
        <p:spPr>
          <a:xfrm>
            <a:off x="2000279" y="3705572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21487-70ED-40C1-3F31-64248F84D345}"/>
              </a:ext>
            </a:extLst>
          </p:cNvPr>
          <p:cNvSpPr txBox="1"/>
          <p:nvPr/>
        </p:nvSpPr>
        <p:spPr>
          <a:xfrm>
            <a:off x="2280779" y="3619957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C9891FC-BB36-23C8-3F03-13A85E979039}"/>
              </a:ext>
            </a:extLst>
          </p:cNvPr>
          <p:cNvSpPr/>
          <p:nvPr/>
        </p:nvSpPr>
        <p:spPr>
          <a:xfrm>
            <a:off x="1991401" y="4271665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3EA14-A763-4E7F-F65B-AAF68695E17D}"/>
              </a:ext>
            </a:extLst>
          </p:cNvPr>
          <p:cNvSpPr txBox="1"/>
          <p:nvPr/>
        </p:nvSpPr>
        <p:spPr>
          <a:xfrm>
            <a:off x="2271901" y="4186050"/>
            <a:ext cx="53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76383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6030-849F-FFF9-3031-FB3C7191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EBB2C80-C53A-705D-9E0C-50198D0B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07" y="1946492"/>
            <a:ext cx="6661185" cy="296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330C8BB-7AB5-C2FE-7AC1-3B20F99FACD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34C2A51-CFCE-5E27-75E3-B4EAA51BD7A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4F30EB2-A90D-49DA-EBE5-533A244AFAC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A366F7F-C54C-EAC9-2855-E2DC3EA4538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00BFA9-4F2E-BA44-6F1E-CFBF5485E4A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CF977-1A94-E89B-B603-7B993B41936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8A481A9-6F38-B953-22B4-D438D335AB3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8C29F72-7747-5305-2DBA-5B22E9B533B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10DC21F-9B75-2E76-3256-9303B5BD380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87A537-19D5-0DE0-C819-9B8155BCE35A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4E2E5-93F6-3D7E-C248-99CAB06C7A9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DC0D3-75D1-087C-CF44-A2F8AD3792EC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01BC75-EFC8-AF9B-66A9-4A6EB61B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EA96BF69-8AC1-554F-E869-9DC0AD776020}"/>
              </a:ext>
            </a:extLst>
          </p:cNvPr>
          <p:cNvSpPr/>
          <p:nvPr/>
        </p:nvSpPr>
        <p:spPr>
          <a:xfrm>
            <a:off x="2996688" y="4194906"/>
            <a:ext cx="2427567" cy="536892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C18-DC9D-7C68-4D6C-0D58AE74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38238BC-8096-BF6C-235C-6BD272DBABE5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D64528-26AC-9547-A93F-433A229D062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D823F1-67FA-1B3D-48B2-F3ED976AF71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7A8F69-B8B4-D6D2-D6BD-E0F7DB94A6EC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CCBC7-5F95-AC81-E7F2-A4A98D44C74E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입력 받는 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998224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D6511-A73C-5222-7121-ADC683A36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C762F6F-B1B1-8725-294E-4FB7979A91F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BAEA20-BD94-7817-6CB6-DB160BBB779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EA2973-8931-8B1F-4917-F0B0D00AF5B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5E1C792-DF95-AB35-107A-7E0EEB1A302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64140-909A-3155-5EE7-6F6F8297EF8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F250355-63CF-2DCF-8BD6-1E45EBAFC48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91911E1-8666-DF5F-693E-F4932738B4E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9A93433-2B0F-26D1-29B7-2B594877916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99DDDB8-53B6-6B5C-B1F6-77E22B34B4E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F49FCD1-72CB-2ABA-3F98-B20A687D76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73C56-C736-3824-080E-054961FF3F62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2E58F-D5EB-DF5E-0D41-98F0F1F197FE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개념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7A3A7-9516-788E-7C1F-D1679583181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키보드로 입력 받도록 도와주는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모든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입력 받는다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F1693DA-4FAF-6229-C396-5D17CDA0618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D8947-9670-ABA1-6325-4CCAA98D1C1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170EE8-343F-FFDB-C37F-3896494C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FE9AFA1-3D19-4455-FC69-8A3DDE3E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84" y="2740090"/>
            <a:ext cx="5909832" cy="304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8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EEB6-8F46-2EA4-D243-D0D5AA4DF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A158541-B704-C9CF-B2E2-78267EFF703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F467412-6B71-524B-324E-963F5E977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342A566-C330-F2FF-8ADC-AFA7D001BFC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78F5314-089F-F957-0B4A-BBF2CA2FF3B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882D4-693B-6ABB-1777-78708371840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383E65-BBBA-A380-1FB7-7769B90E608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619BC7A-0B37-C61B-7A02-197CCA13DED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DB64182-5969-ED2B-29E1-DAB94FCF7D4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7100409-D86F-F747-17B8-F49954EE238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9A723D7-0D59-3464-95C5-59637C4E2C2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D96CE-06FD-255F-77CB-96B88E7C56E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1A7C2-9BBB-36B8-1F13-156A7D99DE50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7E49-CC5F-D32B-EB16-5EA0FB5BE0F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코드를 입력하고 추가로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입력한다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A786B73-5943-4B63-3B52-260A4131448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FB119-4A75-B4A7-CF91-85157287A2B9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8C533D-090B-FFA5-0193-CAB827AF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5164A5-ED7D-6FA2-AEA0-D06916E7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2093759"/>
            <a:ext cx="7629525" cy="1123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86FAA3-9C49-EBD5-4112-2DF7204DD097}"/>
              </a:ext>
            </a:extLst>
          </p:cNvPr>
          <p:cNvSpPr txBox="1"/>
          <p:nvPr/>
        </p:nvSpPr>
        <p:spPr>
          <a:xfrm>
            <a:off x="954833" y="362642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함수에서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 주의할 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1AAC04-E37C-B021-5307-A1838987F9E3}"/>
              </a:ext>
            </a:extLst>
          </p:cNvPr>
          <p:cNvSpPr txBox="1"/>
          <p:nvPr/>
        </p:nvSpPr>
        <p:spPr>
          <a:xfrm>
            <a:off x="1093644" y="401928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값을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변수에 저장하지 않으면 화면에 출력한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그냥 사라지므로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함수는 입력된 값을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변수에 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하는 것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일반적이다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8CA783C-47BF-E56B-156A-D7BAD9F0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949" y="4744632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CB07C0-FAF6-DCE1-6B48-8B3BB7B3C038}"/>
              </a:ext>
            </a:extLst>
          </p:cNvPr>
          <p:cNvSpPr txBox="1"/>
          <p:nvPr/>
        </p:nvSpPr>
        <p:spPr>
          <a:xfrm>
            <a:off x="1104500" y="5920427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num1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이라는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저장되었다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185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15F5-4CBE-19BA-A581-9C28B7BAD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3D7D128-47BC-3397-A4AD-7274240CB39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63FCB6D-D01E-D265-BB5B-99F7E92EA71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C2853E1-7DBE-0911-5806-288D24623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54E29A1-AAF4-20DC-B26E-845C8B66D21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98D2EA-1A29-C14B-5CE2-FE7634DF7C3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1520553-9195-FFF1-34F6-613E0A39821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CE5104D-CEFC-6A64-3A27-C08FCA9A416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C5DE5E5-6D7A-B0AE-3728-CA6521FB57A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3F2B72A-7E09-FBA5-B3DC-F01227E7F07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815D528-411D-F2DC-6E3D-CA38DE1EDE9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BC110-DA29-044C-715E-7910D1AFB2D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BFEBD-F2B8-446C-F332-27E484241A04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63848-9A3A-5FA7-24DF-2DD958F9922A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num1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다음과 같이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num1+num2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수행해보기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E9E3A75-8B3B-0299-4B03-3F1F1001739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29004-091D-5C02-D6D5-301991963D07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F00692-6CBB-B8D7-FDB0-E7DE5BA9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32204F-B617-2B03-C35A-6403772F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117155"/>
            <a:ext cx="7639050" cy="11144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FDD8C3-F106-E2F2-F926-4E46BC8571FE}"/>
              </a:ext>
            </a:extLst>
          </p:cNvPr>
          <p:cNvSpPr txBox="1"/>
          <p:nvPr/>
        </p:nvSpPr>
        <p:spPr>
          <a:xfrm>
            <a:off x="1065320" y="6184426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Input()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함수는 숫자가 아닌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저장하므로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숫자간의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계산이 아닌 문자열간 계산이 이루어진 것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872717-5C36-8B79-7930-5E04449B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3231580"/>
            <a:ext cx="7610475" cy="112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BB0725-00B1-E34F-E6BE-BE03122F4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5" y="4355530"/>
            <a:ext cx="7600950" cy="8572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75403E-CF03-B68E-A4E4-86875AB6D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425" y="5229753"/>
            <a:ext cx="7629525" cy="885825"/>
          </a:xfrm>
          <a:prstGeom prst="rect">
            <a:avLst/>
          </a:prstGeom>
        </p:spPr>
      </p:pic>
      <p:sp>
        <p:nvSpPr>
          <p:cNvPr id="29" name="모서리가 둥근 직사각형 4">
            <a:extLst>
              <a:ext uri="{FF2B5EF4-FFF2-40B4-BE49-F238E27FC236}">
                <a16:creationId xmlns:a16="http://schemas.microsoft.com/office/drawing/2014/main" id="{5A57382A-D13A-D86E-FDAC-428D187D13EF}"/>
              </a:ext>
            </a:extLst>
          </p:cNvPr>
          <p:cNvSpPr/>
          <p:nvPr/>
        </p:nvSpPr>
        <p:spPr>
          <a:xfrm>
            <a:off x="2384136" y="5648830"/>
            <a:ext cx="977230" cy="29755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9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2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4DE7-DD81-954C-FFFB-C22B6C6A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5C4CA03-C9E2-DFAB-E36C-06E04A99288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7143797-D9FC-AFA4-A8CC-BEFDBD9D22BC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E97E573-6770-76D9-BF6C-8B2F925EA6E6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8600018-6426-741D-9F8D-E1210646594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17BE8-5FC8-3B09-68BC-83FD67F32E1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50B4C63-6EAC-4F65-302E-37A96FE3F3B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D6FC411-4709-7F14-D77B-D6F84BCB94E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D38686A-C24F-8D51-C7CF-651E13E700B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CB71904-8076-84CC-82A7-FC409553ADB4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46EA057-8903-EDF5-5FB0-E7332C0FCBA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75AC5-F6C9-D17D-2037-5DE30BBF889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9AA50-F217-0E58-0BF7-BA2246D470EB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51A088-BC8C-5B02-13FC-1094E00699A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int()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값을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변환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해주는 함수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3E78882-FC58-4438-354D-49F343E8553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9F28D-0FC3-509D-4A28-AB67F1C35E6A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함수의 활용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F24EAD-FA9E-BA0E-60C1-8323E291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0545B2-90B2-155F-FD3F-E35740D1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61" y="2108376"/>
            <a:ext cx="5133975" cy="16478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73E39B-0C6F-DDBA-EC9D-DA4C4E4C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000" y="3948436"/>
            <a:ext cx="7620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F203F-4736-39B4-0B23-382890DAD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7F8A4AF2-9C51-05DA-C0A0-98F092A01F46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8C203D1-E787-8C03-13FC-B12F460C8E8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910A451-D80E-146D-E666-A88E2BA8849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B106B95-324A-5F81-4A6A-4B65768E9EC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AFAE0-5F36-2A04-3DCA-825E044E0E3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2248638-84B2-692E-7580-EDC649D9B3D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B0DEE11-F52D-C0ED-CE32-0C0A672A9A4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2AC25B2-43F3-02C4-4266-5250A9D69E8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5056C71-745A-35AA-4EE1-9F4AF2BEBB23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8D1671D-6217-0AA3-F45E-963D04FE4F59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A7A7D-E144-C1AD-2239-A8F7D9BA1E6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4A1BC-EF38-4DD5-A259-D3097ECE5508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문자열을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출력하기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1B4F309-A391-E827-867A-66ABF7DC546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D0133-A148-77B2-85EA-4E86714C3199}"/>
              </a:ext>
            </a:extLst>
          </p:cNvPr>
          <p:cNvSpPr txBox="1"/>
          <p:nvPr/>
        </p:nvSpPr>
        <p:spPr>
          <a:xfrm>
            <a:off x="943357" y="1170429"/>
            <a:ext cx="1031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사용자에게 이름과 전화번호를 </a:t>
            </a:r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입력받아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출력하는 프로그램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A61608-04AC-9F89-B44F-325EC450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CB5153-F0CF-17C4-A0D5-14F1C7AB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27" y="1786002"/>
            <a:ext cx="9352075" cy="205453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251B2B-2B21-B2EC-20CD-B418DB6D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27" y="4026645"/>
            <a:ext cx="935207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076B-4442-4EAC-37BC-4854204FC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4381DFD-5334-4601-2075-C49650EF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959736"/>
            <a:ext cx="7071973" cy="2938527"/>
          </a:xfrm>
          <a:prstGeom prst="rect">
            <a:avLst/>
          </a:prstGeom>
        </p:spPr>
      </p:pic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BCC381-C49C-0492-C31F-2E55B28150F7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89A1170-48AD-2333-0234-5218382E721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A1A0CFC-F926-EFA3-3C20-55B58B5FACD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6372610-AA64-167F-0294-1DFF082D6FB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6F63C-5941-511D-4E7A-F84A148F2DE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C08D658-9744-E7A3-2476-5120E2F132B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3C34CF-E984-0058-3EDF-180BE4935BE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C82E0C47-6427-25A7-7628-B7E90B6551D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4D5F7E5-15E1-B8D7-A75B-BED532D4A45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15EFA21-132C-4728-E824-B99BC7B386A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07B58-4B55-D225-00CF-3DAD344F4694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74661-7CF6-A2BE-DCE9-3FE33204AC05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확인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B097D9-70D4-147B-EF79-0B96344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1" name="모서리가 둥근 직사각형 6">
            <a:extLst>
              <a:ext uri="{FF2B5EF4-FFF2-40B4-BE49-F238E27FC236}">
                <a16:creationId xmlns:a16="http://schemas.microsoft.com/office/drawing/2014/main" id="{38C5A189-FF02-F978-9221-679186D6EB43}"/>
              </a:ext>
            </a:extLst>
          </p:cNvPr>
          <p:cNvSpPr/>
          <p:nvPr/>
        </p:nvSpPr>
        <p:spPr>
          <a:xfrm>
            <a:off x="2970055" y="4361371"/>
            <a:ext cx="2427567" cy="370427"/>
          </a:xfrm>
          <a:prstGeom prst="roundRect">
            <a:avLst/>
          </a:prstGeom>
          <a:solidFill>
            <a:srgbClr val="81DAD6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Click!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32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97805-682F-A7D7-A1A6-006D5AFC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03C10E-25FA-1D1B-2DDD-9172581DFC1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316B0A3-E290-6763-3303-2555E051409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D15E640-1E12-025C-F728-4581DC8F792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EE3D4E-3DF2-0120-0E0D-B576FCABF18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9D4DC-8557-0E35-719E-C4D4D19AA43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173A9DD-9DC3-9C2C-1980-7157240CC36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E72ACF8-9DAF-834D-7F50-48D5A6AEBDA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13D1011-435D-9EEB-CEE4-5A826F8C301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AED4A00C-A584-0DDD-5C14-36E6EA69260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8253465-7785-4826-FDE0-5986341083C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E0C02-D7E1-88B2-1D5E-3143956A9EA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3B107-8067-C231-3066-6FFD9FA1F80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택배 배송 정보 입력하기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A07DA-DC52-9C53-F9FF-A91EA14BA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88BDB03-0729-562A-AF0C-8E65E4BF54B1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DD7A-4B22-7304-862F-60066AA75987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2.3.1)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3C1B2-488B-DD35-CE8D-826B2E92AA30}"/>
              </a:ext>
            </a:extLst>
          </p:cNvPr>
          <p:cNvSpPr txBox="1"/>
          <p:nvPr/>
        </p:nvSpPr>
        <p:spPr>
          <a:xfrm>
            <a:off x="894471" y="1684628"/>
            <a:ext cx="998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엄마의 심부름으로 난생이는 편의점에서 택배를 보내려 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택배를 보낼 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받는 사람과 주소 를 입력하고 택배의 무게를 입력합니다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택배 무게는 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당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원이며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자동으로 계산됩니다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아래와 같이 출력하는 프로그램을 만들어 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9277721-1C73-B893-5455-09F7B9FE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79" y="3070248"/>
            <a:ext cx="7371739" cy="245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30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8722-A280-7FDB-B7DE-E15827CB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68F1B86-2F12-7EC4-7653-16E93C482B1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0BA3B76-58CC-E741-7B4F-C9318BC07455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9F5A020-9D8E-0BFD-B4D7-8561A8797D2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E36D00C-FB38-9D12-3D17-38334504B8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563CE0-8AA8-5467-F732-050AD98CBC80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01BADCD-A91D-1721-45A3-58E00E29360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C14008D-A1AA-3878-03AE-FA4AE8C1C9B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A6B058D-8601-8866-54B3-33523018622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CD46E85-7C90-3420-4B59-8F41BC3EFBB0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F3261987-E885-54FD-3FCC-CA6BA37EF42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73D7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25C62-297F-42A7-C493-64D21BC06891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5425F-EAB9-8E62-0EA5-7CAA9B56355D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LAB: </a:t>
            </a:r>
            <a:r>
              <a:rPr lang="ko-KR" altLang="en-US" sz="24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숫자를 입력하는 계산기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EF8E3F-B4D8-301A-CB63-A742F223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09CE78D-294D-E239-E6FC-AFC84355DA93}"/>
              </a:ext>
            </a:extLst>
          </p:cNvPr>
          <p:cNvSpPr/>
          <p:nvPr/>
        </p:nvSpPr>
        <p:spPr>
          <a:xfrm>
            <a:off x="639634" y="125514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D8F2D-CE23-EDE5-6217-49B2CBB5A121}"/>
              </a:ext>
            </a:extLst>
          </p:cNvPr>
          <p:cNvSpPr txBox="1"/>
          <p:nvPr/>
        </p:nvSpPr>
        <p:spPr>
          <a:xfrm>
            <a:off x="943358" y="1176177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Problem (LAB 2.3.2)</a:t>
            </a:r>
            <a:endParaRPr lang="ko-KR" altLang="en-US" sz="2400" dirty="0">
              <a:solidFill>
                <a:srgbClr val="51B8B0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EC663-D0AC-D66C-F0CC-2292DB381A4A}"/>
              </a:ext>
            </a:extLst>
          </p:cNvPr>
          <p:cNvSpPr txBox="1"/>
          <p:nvPr/>
        </p:nvSpPr>
        <p:spPr>
          <a:xfrm>
            <a:off x="894471" y="1684628"/>
            <a:ext cx="998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키보드로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숫자를 입력하면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두 숫자의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덧셈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뺄셈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곱셈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나눗셈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계산하는 계산기를 만들어 봅시다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8EC48-368E-01FA-5A5E-94401F67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377745"/>
            <a:ext cx="93345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9F9DB-711F-DE61-3574-5F627719B5DD}"/>
              </a:ext>
            </a:extLst>
          </p:cNvPr>
          <p:cNvSpPr txBox="1"/>
          <p:nvPr/>
        </p:nvSpPr>
        <p:spPr>
          <a:xfrm>
            <a:off x="1254394" y="5766213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나머지는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%, 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제곱은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**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50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변수란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89722-A732-E48B-B0F2-95B571B9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1C03F20-A987-9E26-A062-7B8ADC3A3AD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2B2654-8A22-0D61-C9DB-E0E73C045BB6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54D700-50CE-4315-71DC-7CD774F4089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C3469-E0D6-3122-26B2-325D4A3A14F7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36C9C-FBF5-D6EB-5AB8-0D72C532C538}"/>
              </a:ext>
            </a:extLst>
          </p:cNvPr>
          <p:cNvSpPr txBox="1"/>
          <p:nvPr/>
        </p:nvSpPr>
        <p:spPr>
          <a:xfrm>
            <a:off x="1808085" y="3013500"/>
            <a:ext cx="85758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실전 예제</a:t>
            </a:r>
            <a:r>
              <a:rPr lang="en-US" altLang="ko-KR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</a:p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거북이가 나오는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48092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A8A6D-B684-2ABF-5FDA-A6A79609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31C5824-0E2D-407B-E72B-8B6028DCB9A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341FD00B-6046-8EA8-0214-14325771689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68E6765-8850-BB0D-EFF0-6C9DC74BBC9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D5F254A-5B4F-49C3-D856-ABBA2EFC81E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CF7D3-BFD8-0150-9071-B32675BCF1EF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5D70309-F754-5562-CA12-861A9B6A23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7E41420-EAA8-CF44-E690-689EE32D210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C960171-4E7A-35BE-D489-50D0227FBB6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AD0BF7E-188A-F455-469E-BA733E0F26A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8FD4ED0-809F-5D14-20F4-59513BDBA9B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8662D-CE17-6C94-F795-4BF4AAB4A5E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F42BB-7716-1054-EB01-1E22587A7663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D477EF-91A0-36E2-287D-EA6A8CBFBF4E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 그래픽을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그래픽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(Turtle Graphic)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으로도 부른다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그래픽 화면으로 거북이가 나오기 위한 코드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CA2C509-27A1-8F00-36D3-9FDA1E1C5B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C64C-DA92-E27C-36EA-D86D001CA70F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그래픽 시작하기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B87EE9-4860-54DC-FAC8-6CC5ED98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60666F-124A-90D1-866D-B322E190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24" y="2382235"/>
            <a:ext cx="9467850" cy="609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99FE42-7428-C759-06CD-0A21E1FB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24" y="3005343"/>
            <a:ext cx="9458325" cy="609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32D087-BD1F-614E-11DC-062FCEA2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509" y="3614943"/>
            <a:ext cx="2676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63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5AA0-B359-F69F-3DBC-04130C6A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1A89058-A7E9-257D-8170-5A4A48F6C47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5F58E14-41DC-E3D6-18E7-4E3D9BDAC4E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BE9B172-7B91-6BDD-86DB-88E57189057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D5159B0-4802-3F61-2585-7CDE138FE97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B20AF7-CB99-BB74-76D6-68DAD014A2A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8255704-32EA-A0F3-327C-5F2BC8DE9A2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F4F2F6C-CF69-C64F-384C-F8132CB063FB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4F7BC5E-6789-4AF2-FE04-AF521062B5C7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9E6B359-0FDA-FA49-97D8-5B60B1A84DE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CF4C50B-B3AE-3AA3-DAB3-0B1E2AF99897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DA8B2-0EB7-FDD9-B912-8C57CB39EC0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9D89B-B57D-9CB3-96A7-A22C144026F7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88582-0822-8281-9A7F-60008F15D6C0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앞으로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71E618E-D93B-30CB-9AEA-F2265DF126B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5776E-E6C4-9D16-04F8-70A3A1794995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 이동 및 회전시키기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BDDB2-450D-BD53-16A8-D187FB73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1A1B97-5E41-5B94-E370-41315A27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70" y="2001426"/>
            <a:ext cx="9486900" cy="628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30EE32-8E9B-8242-A233-F1CFDF7F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62" y="1276097"/>
            <a:ext cx="2182044" cy="25819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7EF27B-FE13-C2B4-8F66-B6F414CB993A}"/>
              </a:ext>
            </a:extLst>
          </p:cNvPr>
          <p:cNvSpPr txBox="1"/>
          <p:nvPr/>
        </p:nvSpPr>
        <p:spPr>
          <a:xfrm>
            <a:off x="954833" y="3858065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위로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만큼 이동시키기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AF1D3E1-FCDC-6877-0324-1095AFA96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195" y="4696971"/>
            <a:ext cx="9477375" cy="990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3AA2F6-A7A1-E660-51D2-241EFD0E1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581" y="4000336"/>
            <a:ext cx="2195025" cy="25819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6768C6-D3D2-EF4F-7075-4829B5FD76CC}"/>
              </a:ext>
            </a:extLst>
          </p:cNvPr>
          <p:cNvSpPr txBox="1"/>
          <p:nvPr/>
        </p:nvSpPr>
        <p:spPr>
          <a:xfrm>
            <a:off x="954833" y="422739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거북이를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왼쪽으로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90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 회전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시킨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만큼 앞으로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850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30FF-B7A8-D7F6-D82B-1B537E7E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79EE868-D045-77A6-D07B-14370DB3D23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5868424-861A-A602-619C-A692C816BF2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D93D56B8-6549-F866-4B47-6F80737C6C4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ED9F61E-0633-EA6D-B9DE-616CD2C8CF8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4B577C-9F18-29B1-0BDF-F339167FCCE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BCBD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8DD11E4-AC9A-517C-7333-42194A1C21F7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B93262B-C283-F7F3-9FE3-BFCC48DB023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83C360F-FEB5-F40D-75FC-6783AC30512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0EF51D5-0F49-D028-03E1-48CCB994334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rgbClr val="525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A83ED5A-768A-3233-DD38-CBB0EDE6034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EC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3FF60-312B-EDDC-3CE0-61E0A848153C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D73F7-CC77-838F-50EC-8C62C9226552}"/>
              </a:ext>
            </a:extLst>
          </p:cNvPr>
          <p:cNvSpPr txBox="1"/>
          <p:nvPr/>
        </p:nvSpPr>
        <p:spPr>
          <a:xfrm>
            <a:off x="1289585" y="200033"/>
            <a:ext cx="646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거북이가 나오는 프로그램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AF203A1-8BC1-DCDF-DBBD-D1C1E193D34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B3A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DE0A3-E65B-C615-ED06-F453D0CF49E0}"/>
              </a:ext>
            </a:extLst>
          </p:cNvPr>
          <p:cNvSpPr txBox="1"/>
          <p:nvPr/>
        </p:nvSpPr>
        <p:spPr>
          <a:xfrm>
            <a:off x="943357" y="1170429"/>
            <a:ext cx="623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정사각형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42276D-E6F7-7C52-E90A-C32B718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DBBE0-F3B7-E43E-7A76-A65C7E3E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" y="2325450"/>
            <a:ext cx="2726080" cy="2940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F9C02F-F785-6103-55E5-E0A27AAE0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7"/>
          <a:stretch>
            <a:fillRect/>
          </a:stretch>
        </p:blipFill>
        <p:spPr>
          <a:xfrm>
            <a:off x="3213716" y="2545837"/>
            <a:ext cx="2340334" cy="2533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C586E0-6619-0DCD-0DBE-4DED26491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188" y="2676507"/>
            <a:ext cx="2219325" cy="22383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03A221-3EFD-45A8-A6BF-523621C3B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457" y="2325450"/>
            <a:ext cx="3989731" cy="29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5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0C89-FBB9-CE42-E953-366773D3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C79CBF62-8EA3-BB38-9BF0-C9CC44AC7F00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ED1DA0-D760-4103-48CA-AC549BB7E94F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784FED-98CC-464B-4D97-94548C37B308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6CDC2-1087-5AC7-E11D-B64DD39DAD7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B05C32-93FB-E4B1-46CC-243D423DE81A}"/>
              </a:ext>
            </a:extLst>
          </p:cNvPr>
          <p:cNvSpPr txBox="1"/>
          <p:nvPr/>
        </p:nvSpPr>
        <p:spPr>
          <a:xfrm>
            <a:off x="1808085" y="3013500"/>
            <a:ext cx="8575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41923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A0B5-7821-551D-006F-3EB36F265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98D50C5-C407-1655-7022-8A70D1B8438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611920B-D6C3-246E-92E1-E818259B4A06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11F1752-A77B-FA66-4EB8-7B6948855FD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2BC4026-64EE-8344-B30D-A8894238BF63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615D2-2FFA-411B-EE9A-E0AD4014DCF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7883602-02CF-639E-9E9A-CBD9C4760616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AF6DE02-786C-DDD4-D0A6-EBC5135F6FC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947AA8E-7B42-3A0F-164E-10DE9F574532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1B0EE24-FC0A-D53B-1D07-512BDD0E401B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CDC112C-E3E7-9145-E177-D7F480563333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AD7A0-352C-B446-558E-191CE8217306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C0B671-7D90-3477-36FF-FD397468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333B1C-3A6D-085F-698D-689D9701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1764992"/>
            <a:ext cx="8191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5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F230-D47E-FC6E-BCBE-CCC7A59C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530E140-2DFB-22BE-47B9-D6E173027AA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0E92BC8-610A-E12F-86A3-0AB56D5D621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674957-7B33-1BF9-67F1-9E33B0E860A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B66FC9E-10CA-6E07-D462-41E4FE33350C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3B56A3-8CC5-AD98-737D-1640E8A2D214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BB12101-B14B-46BB-0D7A-F0A197E76E71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3D80EB5-2929-31DD-19EE-36C39B9DB59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BA66BB9-1E44-1B62-1032-A74C7CD34CE0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4A6F6A6-7C4F-4385-7720-0F930C0FAA1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8505124-A555-8790-A19B-97A16E4E17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6FB5A-EC4E-95EB-5CAD-6D589716FA40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12F267-71CA-F40C-F3E7-DF3407E4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D92FF-CA2C-74DB-4CE8-8429D245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1785937"/>
            <a:ext cx="8210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2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C629-72C5-8542-F155-1461A34C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A54E3BA-B6AA-4270-062E-218416EFCF41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51436A7-5ED2-3472-52AF-0EAC363348F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EF38465B-04B4-0627-367C-D9A4912B891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71CC6F9-5005-1E72-66D6-AB7B111EAB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EDECC8-E887-CDE0-DF09-7DE333DD2BD7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0B4641-F42C-D2A7-EE70-B0E254944780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1044E56C-566E-8B9A-E7B1-7A80CA06027E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470D7FB-D4A0-2C9C-7220-0ADCCC22D86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DFA4527-EA30-F4B5-0192-F92F139ED037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D5035F5-5F75-CB90-A127-BC9A7B9237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615A4-0A25-AC49-D390-BE45B64861A9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8AB1D6-4375-3FE5-1F08-84E49775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94054A-C2E6-4F86-8F45-C3026D4D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99" y="2081212"/>
            <a:ext cx="8191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1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F9CF-B333-4D4C-139D-0F989A7B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ACD342C-7F76-8193-2B67-79114076BDF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A70CFEA-10BB-DF54-F207-2D44E30ADF0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4CEE4FE-2F32-E732-67A9-C9CDD4E29538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71B36F3-5337-BDCE-E9B4-A23A7EC021BD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A09EB1-821B-4E9F-4D59-7D9EF54FA3EA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A563384-4BB8-97EB-3F1B-4D6971F92CF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8151A9E8-DD67-E8AC-5CA5-B049445E24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BD7F04D-5401-1DE3-3C1B-998A1325945E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59400293-368A-D8CD-169A-0FD8F73DACD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25A7306E-C0AB-C22A-6055-9CB0CDF9152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F09C-3FFE-9FE8-93A3-EC225C7B27F4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4ADD0-60DC-B6D2-997C-4CF5A474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B8B91C-792C-2C16-C218-71BCF974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2" y="1752600"/>
            <a:ext cx="82200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3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39FB-912F-4F1C-C760-07ABE8898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AA44367-55EF-18D4-D656-A4F3DAE628C4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FB1F4D0-08BC-41F4-4937-98EB896BCAD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7F860A8-B114-CC29-009B-38A95F5A22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89BCEAF-5D1C-2FA8-D95B-55E07FFF06D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A145F3-7D16-89CD-787A-0EFE679C396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6F9883F-C595-3AF3-C6E2-F8336600BDF3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2E71ECB-F992-77B9-B712-5045EBA5ED71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E5D9FF7-EBFE-C1EA-D20A-4DD9A0DD76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452AE4E-12FB-3DFD-89C2-DDFA157BDC9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58514B41-C66E-368B-D25C-6C6AFB4BBE2E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0AFD0-7F2A-2C39-857E-6333F1F74462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172D4E-1CE4-1F9A-CE12-D689FF2A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CBBD9D-D2CC-632A-60D2-BB4397B2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790700"/>
            <a:ext cx="8229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4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AEC-8727-96F6-C12A-AEBC536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DE813CC-C500-983B-32E7-C203ABF8074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BCEC7F3-5F02-2B85-45A3-1FAE6E1EE2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B279131-95BA-D49B-1FFD-9AC824777F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EB91CA4-D986-8362-5F52-ECC2030B33F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79BB5-6D1E-4EC0-3381-75D01D8F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6C4E572-3E99-059C-6B78-5628A8D0F3B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1251E69-51E2-AE61-7605-FED03FDCE3C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DD875F-9F5D-991A-97D6-53D17023374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32F439-1A7C-5F3E-FCF1-C128F612771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C2F89C7-033C-C1E1-C236-10BA6C810A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395C-B160-F12F-FBBA-A736C0F345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5227-B751-1AA5-8F1F-7A6E4CB45660}"/>
              </a:ext>
            </a:extLst>
          </p:cNvPr>
          <p:cNvSpPr txBox="1"/>
          <p:nvPr/>
        </p:nvSpPr>
        <p:spPr>
          <a:xfrm>
            <a:off x="1289585" y="200033"/>
            <a:ext cx="45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762533B-FA40-F322-927D-D65B484A2D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8216-DE8C-0C38-AE7F-B9E2C8AD642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7A88C-FCB7-5D9D-087F-F4BBA85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D88E0-085B-98A8-39A8-8A462BEC9DA7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값을 저장하는 메모리 공간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39B542-5A38-87D5-3B78-79F0CE1711B4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무엇을 담는 그릇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생각할 수 있음</a:t>
            </a:r>
          </a:p>
        </p:txBody>
      </p:sp>
      <p:sp>
        <p:nvSpPr>
          <p:cNvPr id="22" name="모서리가 둥근 직사각형 3">
            <a:extLst>
              <a:ext uri="{FF2B5EF4-FFF2-40B4-BE49-F238E27FC236}">
                <a16:creationId xmlns:a16="http://schemas.microsoft.com/office/drawing/2014/main" id="{5F289007-25A4-CACB-7BB0-30CFE764A5CE}"/>
              </a:ext>
            </a:extLst>
          </p:cNvPr>
          <p:cNvSpPr/>
          <p:nvPr/>
        </p:nvSpPr>
        <p:spPr>
          <a:xfrm>
            <a:off x="2495600" y="2684171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print(100 + 200)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B91FF-537B-C925-7486-0CFD569E7BF9}"/>
              </a:ext>
            </a:extLst>
          </p:cNvPr>
          <p:cNvSpPr txBox="1"/>
          <p:nvPr/>
        </p:nvSpPr>
        <p:spPr>
          <a:xfrm>
            <a:off x="1205506" y="3498298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번 사용되고 사라지는 코드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6A4ADD50-CEAD-2547-1D04-309E7CABBD6F}"/>
              </a:ext>
            </a:extLst>
          </p:cNvPr>
          <p:cNvSpPr txBox="1"/>
          <p:nvPr/>
        </p:nvSpPr>
        <p:spPr>
          <a:xfrm>
            <a:off x="943358" y="4133124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저장하기 위해서는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담을 그릇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필요함</a:t>
            </a:r>
          </a:p>
        </p:txBody>
      </p:sp>
      <p:pic>
        <p:nvPicPr>
          <p:cNvPr id="1029" name="그림 1028">
            <a:extLst>
              <a:ext uri="{FF2B5EF4-FFF2-40B4-BE49-F238E27FC236}">
                <a16:creationId xmlns:a16="http://schemas.microsoft.com/office/drawing/2014/main" id="{1902CA77-C0AF-AA8C-A633-F2BF1C5AC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37" y="4586275"/>
            <a:ext cx="4070997" cy="18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9E95-EE0C-F673-E7D5-317C4707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BF1122D-C30A-C108-CA1C-E0D7EFC570BB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3287D4C-D341-3AA8-F368-9538CE875F58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96CB32F-46E2-5430-28D5-348F119EAC0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A1D33B44-49F7-74D8-6A47-5EA14A0A494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F6BE81-7BC5-4131-8BBE-469FDA9C43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27A0F14-6B11-EB29-1651-E4017808DD9F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CC15625-F2B8-F6E5-D6A9-B066385342B3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8CF2B89-B9C3-4CB1-A6C7-1DBAC78B895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F7DB6F2-6DFA-7662-CA48-72B53A18C50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8E3A7C3-CCD5-173B-A92D-E3077A6CEE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BB005-FEB9-3216-6E0A-55E2DA33A387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C9E623-9627-5D14-EDFF-C04B8132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BD2FF2-F508-FE1D-557F-721CE5A1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352675"/>
            <a:ext cx="81629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6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8B7B-BEC0-540B-03BB-2280E1B5C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83EB3D8-10F2-8305-28F6-5BE31FC5B810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9B51361-8661-580E-7362-15D6E11933A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FE210C6-03A5-BDDB-301F-E3DED591439A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376A0A3-BD87-6555-837E-2009A874B43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13D273-933B-68DF-2801-06DBDED42B4C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65811A4E-BB7C-2B38-33C2-CB12EB022D0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2D32AA6-0371-7E42-9796-A117AB25EBB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9D53BB1-B3A3-064F-A804-312C17CE004D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96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54AE9AF-EF2F-3CAF-7509-92E66613548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BC8DA059-7354-6B22-372E-B2E9C3869054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DEF1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8C377-3C41-F1FB-BE7E-F1C53D19DBCA}"/>
              </a:ext>
            </a:extLst>
          </p:cNvPr>
          <p:cNvSpPr txBox="1"/>
          <p:nvPr/>
        </p:nvSpPr>
        <p:spPr>
          <a:xfrm>
            <a:off x="1289586" y="200033"/>
            <a:ext cx="522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1B0E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99A4BA-1980-3408-255A-6C32977E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CBE8D2-823E-4CEF-209E-A1719A3C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49616"/>
            <a:ext cx="8191500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14C01F-5C62-7B59-DBF3-CEAD1F3B3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833" y="3276205"/>
            <a:ext cx="3153740" cy="32458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EF55B1-02A3-950B-308C-CF9177AEE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39" y="3658340"/>
            <a:ext cx="5829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5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2844D-1183-95A8-F52C-6BEC05B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FD6C2B8-6E1C-81BC-C10C-7D6E54DC6AA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D94091A-1267-67B2-5865-73FE662C75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C01B2D3-EB5E-2D92-9E71-3EE5A9F8E254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DB458D25-C43A-AC18-1D72-E0348E57E5C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628778-A9FF-DEC2-DB1D-9309020660C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93382509-3030-EA02-3CBA-24AC0EE4A40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B8C9B32-442C-303F-489B-5144E8E5FE26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009519B-9AD1-20B6-788A-B246AE18C29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A4A2E93-910D-B5A1-4DB6-804F9ADCF1F1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EFD8FA20-CEC4-77C9-B7AF-78829FF2EECF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B9D2D9-1A5A-8158-69C6-B1CDC0E52D1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57663-08D6-91D3-C2FE-108D79726F89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과제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(Assignment)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1CE29-8E6A-DFA6-44E0-324F58ABC9CF}"/>
              </a:ext>
            </a:extLst>
          </p:cNvPr>
          <p:cNvSpPr txBox="1"/>
          <p:nvPr/>
        </p:nvSpPr>
        <p:spPr>
          <a:xfrm>
            <a:off x="943358" y="182029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AB3ED-FA45-34D7-00B7-D6B091DA7B37}"/>
              </a:ext>
            </a:extLst>
          </p:cNvPr>
          <p:cNvSpPr txBox="1"/>
          <p:nvPr/>
        </p:nvSpPr>
        <p:spPr>
          <a:xfrm>
            <a:off x="954833" y="223405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토요일 수업 이후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사이에 공지사항을 통해 업로드 예정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ABE8C-AFB4-E3BC-C2D8-CFFECC288A6B}"/>
              </a:ext>
            </a:extLst>
          </p:cNvPr>
          <p:cNvSpPr txBox="1"/>
          <p:nvPr/>
        </p:nvSpPr>
        <p:spPr>
          <a:xfrm>
            <a:off x="954833" y="3669073"/>
            <a:ext cx="10305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과제 제출은 다음 수업 전날까지 제출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eins2017@naver.com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금요일에 수업을 시작하므로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금요일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초까지 제출하면 제출한 것으로 인정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제출 시 가급적 메일 제목에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과제번호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적을 것을 당부 드립니다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장원영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2.1.1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1F30E-69F5-54D3-787D-EA8316A9B505}"/>
              </a:ext>
            </a:extLst>
          </p:cNvPr>
          <p:cNvSpPr txBox="1"/>
          <p:nvPr/>
        </p:nvSpPr>
        <p:spPr>
          <a:xfrm>
            <a:off x="943358" y="570834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당연히 과제 내용은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A, B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 서로 다름</a:t>
            </a:r>
            <a:endParaRPr lang="en-US" altLang="ko-KR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E04D8-EF18-6BA3-1C8F-54733545CB6A}"/>
              </a:ext>
            </a:extLst>
          </p:cNvPr>
          <p:cNvSpPr txBox="1"/>
          <p:nvPr/>
        </p:nvSpPr>
        <p:spPr>
          <a:xfrm>
            <a:off x="2593026" y="2764644"/>
            <a:ext cx="7028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https://github.com/JSeong2024/2025-MYPAUL-PYTHONEDU/tree/main/PYTHON-2025-09/Basic</a:t>
            </a:r>
          </a:p>
        </p:txBody>
      </p:sp>
    </p:spTree>
    <p:extLst>
      <p:ext uri="{BB962C8B-B14F-4D97-AF65-F5344CB8AC3E}">
        <p14:creationId xmlns:p14="http://schemas.microsoft.com/office/powerpoint/2010/main" val="3586382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078C-C300-AB39-622C-68BD850C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3DA33B3-D6CE-41FC-32CE-447C50E6B19F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D52C4AC-1312-8B99-1E29-E42DDA78CD4D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14710CF-7978-6740-637E-8B4A90B67439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82FA150-6351-3F20-1459-47A857D63BBA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09E16-F1CA-CEBF-1CC1-6AED9C50730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7775E4-D733-4D80-2013-07BFEDCA701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D2DBBF0-DC06-3A66-0A47-341D9B7FE06A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5E934D0-0C7C-4EFD-210B-654BA84793F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7A4D9E0-E884-D6E0-8FB7-CB0AF7D00968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BC0C942-A11D-C26C-5225-798986B26578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32409-231D-A515-72CA-48785CB8A726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35836-FAE3-E8B7-CD50-CCB1C2C37F70}"/>
              </a:ext>
            </a:extLst>
          </p:cNvPr>
          <p:cNvSpPr txBox="1"/>
          <p:nvPr/>
        </p:nvSpPr>
        <p:spPr>
          <a:xfrm>
            <a:off x="1289586" y="200033"/>
            <a:ext cx="489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변수의 개념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DB40059-3F54-A8FB-82F1-B72381A281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3C1B0-A999-EEDF-8D6B-4CA05072A9A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대입 연산자 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‘=‘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2392BB-8A13-7FDE-BDFA-CD598054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EBD164-090C-DDFF-A56D-A1627ABD4223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언어에서는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대입하다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F31F2-05D3-9386-ADEC-69937E0F2942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‘a=100’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‘a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대입한다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의미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5C6A6-EBDA-0BAB-2F58-CC8CB63DDFCD}"/>
              </a:ext>
            </a:extLst>
          </p:cNvPr>
          <p:cNvSpPr txBox="1"/>
          <p:nvPr/>
        </p:nvSpPr>
        <p:spPr>
          <a:xfrm>
            <a:off x="1141943" y="2288704"/>
            <a:ext cx="968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수학에서 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같다</a:t>
            </a:r>
            <a:r>
              <a:rPr lang="en-US" altLang="ko-KR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</a:t>
            </a:r>
            <a:r>
              <a:rPr lang="ko-KR" altLang="en-US" sz="1600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라는 것과는 다소 상이함</a:t>
            </a:r>
            <a:endParaRPr lang="en-US" altLang="ko-KR" sz="1600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91E3BD17-EAD1-7F09-142B-4351E9085EA8}"/>
              </a:ext>
            </a:extLst>
          </p:cNvPr>
          <p:cNvSpPr/>
          <p:nvPr/>
        </p:nvSpPr>
        <p:spPr>
          <a:xfrm>
            <a:off x="2495600" y="2724876"/>
            <a:ext cx="7200800" cy="958427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a = 100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b = 200</a:t>
            </a:r>
          </a:p>
          <a:p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5D795C2-2284-8811-612E-C19BCFD29476}"/>
              </a:ext>
            </a:extLst>
          </p:cNvPr>
          <p:cNvCxnSpPr/>
          <p:nvPr/>
        </p:nvCxnSpPr>
        <p:spPr>
          <a:xfrm>
            <a:off x="2902998" y="3485020"/>
            <a:ext cx="1455938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AB3F19A-2F03-51EB-C81C-EA8A62B10F49}"/>
              </a:ext>
            </a:extLst>
          </p:cNvPr>
          <p:cNvSpPr/>
          <p:nvPr/>
        </p:nvSpPr>
        <p:spPr>
          <a:xfrm flipV="1">
            <a:off x="2855373" y="3437395"/>
            <a:ext cx="95250" cy="952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7ACC56-35A2-D795-6299-69475CBBCF7A}"/>
              </a:ext>
            </a:extLst>
          </p:cNvPr>
          <p:cNvSpPr txBox="1"/>
          <p:nvPr/>
        </p:nvSpPr>
        <p:spPr>
          <a:xfrm>
            <a:off x="4358936" y="3300354"/>
            <a:ext cx="27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Light" panose="02000403000000020004" pitchFamily="50" charset="-127"/>
              </a:rPr>
              <a:t>아무 것도 나오지 않음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D9E493-548E-364D-DC6D-BAA371577310}"/>
              </a:ext>
            </a:extLst>
          </p:cNvPr>
          <p:cNvSpPr txBox="1"/>
          <p:nvPr/>
        </p:nvSpPr>
        <p:spPr>
          <a:xfrm>
            <a:off x="943358" y="4382843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a+b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값을 새로운 변수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0C95E70-1FD8-1397-4B44-118617DD5C83}"/>
              </a:ext>
            </a:extLst>
          </p:cNvPr>
          <p:cNvSpPr/>
          <p:nvPr/>
        </p:nvSpPr>
        <p:spPr>
          <a:xfrm>
            <a:off x="639634" y="3936673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EF74BB-F3E5-25EB-A825-33951507E6E8}"/>
              </a:ext>
            </a:extLst>
          </p:cNvPr>
          <p:cNvSpPr txBox="1"/>
          <p:nvPr/>
        </p:nvSpPr>
        <p:spPr>
          <a:xfrm>
            <a:off x="943358" y="3857702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새로운 변수에 저장하고 출력</a:t>
            </a:r>
          </a:p>
        </p:txBody>
      </p:sp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id="{39F9B7D6-A143-E58D-C90E-9FFD8CCE7325}"/>
              </a:ext>
            </a:extLst>
          </p:cNvPr>
          <p:cNvSpPr/>
          <p:nvPr/>
        </p:nvSpPr>
        <p:spPr>
          <a:xfrm>
            <a:off x="2495600" y="4814051"/>
            <a:ext cx="7200800" cy="491824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c = a + b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9C531-4972-226F-3995-230B8C7C2BF1}"/>
              </a:ext>
            </a:extLst>
          </p:cNvPr>
          <p:cNvSpPr txBox="1"/>
          <p:nvPr/>
        </p:nvSpPr>
        <p:spPr>
          <a:xfrm>
            <a:off x="943358" y="5397356"/>
            <a:ext cx="9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저장된 값을 출력</a:t>
            </a:r>
          </a:p>
        </p:txBody>
      </p:sp>
      <p:sp>
        <p:nvSpPr>
          <p:cNvPr id="37" name="모서리가 둥근 직사각형 3">
            <a:extLst>
              <a:ext uri="{FF2B5EF4-FFF2-40B4-BE49-F238E27FC236}">
                <a16:creationId xmlns:a16="http://schemas.microsoft.com/office/drawing/2014/main" id="{99FDCBAD-8837-3AC5-4B60-9D609A2A32DF}"/>
              </a:ext>
            </a:extLst>
          </p:cNvPr>
          <p:cNvSpPr/>
          <p:nvPr/>
        </p:nvSpPr>
        <p:spPr>
          <a:xfrm>
            <a:off x="2495600" y="5813025"/>
            <a:ext cx="7200800" cy="70903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300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5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79DD-C449-7886-9837-12E824FD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E115924-6CDC-B49D-C755-467D2FFC9CE2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681E178-79FF-B1AE-9A21-CE7850522174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C9A9E99-9851-96D9-6544-A1A51A0E2ED7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0C6192C-EE14-2D66-3996-4BA7641646B1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2913F-0B9D-AA58-6AAB-DD133A761BB1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8F13D93E-74C9-539A-C19B-6A1447F27C6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C4DF6EB4-6BBD-8AD8-FF2A-0BF41FB274AD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0932951E-DE10-35BC-9683-7218AD4177E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7664BC73-5C06-C5FD-0F73-F6A472A64E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D051513-C65E-C730-E6CC-E830A384A3A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EEF0E-950D-0F77-8601-0487157F795E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0D693-8169-A4D3-2869-08B3334F2D37}"/>
              </a:ext>
            </a:extLst>
          </p:cNvPr>
          <p:cNvSpPr txBox="1"/>
          <p:nvPr/>
        </p:nvSpPr>
        <p:spPr>
          <a:xfrm>
            <a:off x="1289586" y="200033"/>
            <a:ext cx="446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9F426677-5A7A-15B0-544A-212ECA580DA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C5556-77C5-668A-4226-04195CF4206A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A8F0E6-5024-191D-164A-B376C48C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0E9A0-70C7-C254-D31D-1D67C3E7D3BC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내용을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한번에 출력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CDC34-ED71-0491-C88F-C3086A3FAF7E}"/>
              </a:ext>
            </a:extLst>
          </p:cNvPr>
          <p:cNvSpPr txBox="1"/>
          <p:nvPr/>
        </p:nvSpPr>
        <p:spPr>
          <a:xfrm>
            <a:off x="893659" y="1955435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괄호 안에서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개를 출력하고 싶을 경우 콤마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구분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해야 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8CEFF82-7363-7978-4B9B-9C9E18AA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15" y="4307653"/>
            <a:ext cx="3726868" cy="2214411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17941535-CCF8-ECD4-B485-D8211411F92C}"/>
              </a:ext>
            </a:extLst>
          </p:cNvPr>
          <p:cNvSpPr/>
          <p:nvPr/>
        </p:nvSpPr>
        <p:spPr>
          <a:xfrm>
            <a:off x="2495600" y="2592187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“+”, b, “=”,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id="{F4178486-7346-711A-0B18-08122A7DCA2F}"/>
              </a:ext>
            </a:extLst>
          </p:cNvPr>
          <p:cNvSpPr/>
          <p:nvPr/>
        </p:nvSpPr>
        <p:spPr>
          <a:xfrm>
            <a:off x="2495600" y="3429000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print(a, ‘+’, b, ‘=’, c)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100 + 200 = 300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85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9E6E2-7CC8-DC7A-BFA3-AF08CC84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18B875F7-4802-9145-2F6F-327142F57FE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0B10350-2C62-BC9B-D945-54A51242A6A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4A9D4EC-3111-E66F-4B14-FE2569E0C7F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C3DF22E-F913-0B00-24E0-0CD7568BB2FF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64A706-2F0C-E1AF-EF10-7FC72A79652B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16FAE64-47AD-AF70-1AAF-2807AE1AFEB5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FF30AAA0-7D16-7231-CB1F-D65798AB5D87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5305312D-5CC0-D7CB-02F8-553196C339C1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D257D897-C371-AC72-2A24-867565FCF57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6581FF6-7859-215D-FED1-97EAE277664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DE00E-0889-C48E-F8AE-AF7273BD9210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C3F35-3379-4DF2-F07D-B5ADEEC974FF}"/>
              </a:ext>
            </a:extLst>
          </p:cNvPr>
          <p:cNvSpPr txBox="1"/>
          <p:nvPr/>
        </p:nvSpPr>
        <p:spPr>
          <a:xfrm>
            <a:off x="1289585" y="200033"/>
            <a:ext cx="55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CCEE6C3-FCC1-F561-90F3-01332D5683D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AC521-8B06-2E2D-433B-9099DF77A6B1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함수와 문자열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(String)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7B41B2-C805-03C0-2EC1-9A5E6915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31638C0F-F2A0-15F6-877C-4379BCDE8DF6}"/>
              </a:ext>
            </a:extLst>
          </p:cNvPr>
          <p:cNvSpPr/>
          <p:nvPr/>
        </p:nvSpPr>
        <p:spPr>
          <a:xfrm>
            <a:off x="2555629" y="3298632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‘Hello’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936D1D-09C3-55DD-73CE-59862B0A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24" y="2082096"/>
            <a:ext cx="8401050" cy="1181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CDC99-89D2-5C44-7F2D-C8A3014B6BF9}"/>
              </a:ext>
            </a:extLst>
          </p:cNvPr>
          <p:cNvSpPr txBox="1"/>
          <p:nvPr/>
        </p:nvSpPr>
        <p:spPr>
          <a:xfrm>
            <a:off x="894471" y="1596031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작은따옴표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(')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큰따옴표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(")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문자열을 감싸는 데 있어 문법적으로 차이가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7460E3BF-E929-F9F0-D344-4E08569CABA3}"/>
              </a:ext>
            </a:extLst>
          </p:cNvPr>
          <p:cNvSpPr/>
          <p:nvPr/>
        </p:nvSpPr>
        <p:spPr>
          <a:xfrm>
            <a:off x="2555629" y="4285533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‘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“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”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’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“Hello” 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3B4C77C-619B-D6E3-3BA9-C2062CB1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46" y="5100900"/>
            <a:ext cx="4750108" cy="15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0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ABE0-279D-EA77-0C9B-43534EFA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3ECB8B92-E846-07F8-DF86-98246F4B4863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B3833CD-05B1-A92D-6BFD-2C4DA053B62B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684B0DE-02FB-F979-35DD-F7D3EE4440AB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FF8DC7D-205B-0DEF-6BD3-08B4D239FE64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332540-783D-A6DA-DB4D-36A0D37D6D8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3CC91A-B07D-670A-9AEE-25E7188120A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A71E345-4CA1-0B39-8468-51C6CE93E98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CAA590E-58F4-4757-D644-F866565CBA95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03C2BC-2089-50AE-37C3-2281E348E57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C769512-1079-D506-0357-E7129600F062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A6180-C7DC-1FFA-DFDA-3945966C2EFF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D0654-3D2E-B943-C9F2-B2EFBB679DC5}"/>
              </a:ext>
            </a:extLst>
          </p:cNvPr>
          <p:cNvSpPr txBox="1"/>
          <p:nvPr/>
        </p:nvSpPr>
        <p:spPr>
          <a:xfrm>
            <a:off x="1289585" y="200033"/>
            <a:ext cx="733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E0A8031-39C7-4283-8DC7-6BDF7E06233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5CFA6-B822-ED44-CAE5-AA92021F5E53}"/>
              </a:ext>
            </a:extLst>
          </p:cNvPr>
          <p:cNvSpPr txBox="1"/>
          <p:nvPr/>
        </p:nvSpPr>
        <p:spPr>
          <a:xfrm>
            <a:off x="943358" y="1170429"/>
            <a:ext cx="515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이스케이프 문자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(Escape Character)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085870-5FBF-3D81-0F96-5FA08E7FD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E6AAAFD4-96A1-69C3-10A6-6D7654E1BD16}"/>
              </a:ext>
            </a:extLst>
          </p:cNvPr>
          <p:cNvSpPr/>
          <p:nvPr/>
        </p:nvSpPr>
        <p:spPr>
          <a:xfrm>
            <a:off x="2495600" y="5190988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print("He said 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\"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")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He said "Hello"</a:t>
            </a:r>
            <a:endParaRPr lang="ko-KR" altLang="en-US" sz="1600" dirty="0">
              <a:solidFill>
                <a:srgbClr val="0070C0"/>
              </a:solidFill>
              <a:latin typeface="Consolas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0DCE3-9F82-19C9-BDC9-FF94C03FB6C2}"/>
              </a:ext>
            </a:extLst>
          </p:cNvPr>
          <p:cNvSpPr txBox="1"/>
          <p:nvPr/>
        </p:nvSpPr>
        <p:spPr>
          <a:xfrm>
            <a:off x="894471" y="1596031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화면에 출력하는 문자가 아니라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 출력을 제어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문자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백슬래쉬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 한 개의 문자와 결합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하여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3982E180-CF87-EA19-7F0D-7CD91DCEEDDD}"/>
              </a:ext>
            </a:extLst>
          </p:cNvPr>
          <p:cNvSpPr/>
          <p:nvPr/>
        </p:nvSpPr>
        <p:spPr>
          <a:xfrm>
            <a:off x="2495600" y="3271834"/>
            <a:ext cx="7200800" cy="72008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print('He said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Hello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\'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')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Courier New" panose="02070309020205020404" pitchFamily="49" charset="0"/>
              </a:rPr>
              <a:t>He said 'Hello'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함초롬돋움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23B6C-1663-9154-E918-DF60203CE87E}"/>
              </a:ext>
            </a:extLst>
          </p:cNvPr>
          <p:cNvSpPr txBox="1"/>
          <p:nvPr/>
        </p:nvSpPr>
        <p:spPr>
          <a:xfrm>
            <a:off x="894471" y="2344798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작은따옴표로 감싼 문자열 안에서 작은따옴표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작은따옴표로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작은따옴표를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\'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BC2B97-B34F-F870-F02C-A12C2F1E2D28}"/>
              </a:ext>
            </a:extLst>
          </p:cNvPr>
          <p:cNvSpPr txBox="1"/>
          <p:nvPr/>
        </p:nvSpPr>
        <p:spPr>
          <a:xfrm>
            <a:off x="894471" y="4295069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큰따옴표로 감싼 문자열 안에서 큰따옴표 출력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문자열을 큰따옴표로 감쌌는데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내용에 큰따옴표를 넣고 싶을 때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\"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76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1939</Words>
  <Application>Microsoft Office PowerPoint</Application>
  <PresentationFormat>와이드스크린</PresentationFormat>
  <Paragraphs>342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6" baseType="lpstr">
      <vt:lpstr>Microsoft GothicNeo</vt:lpstr>
      <vt:lpstr>Impact</vt:lpstr>
      <vt:lpstr>Pretendard SemiBold</vt:lpstr>
      <vt:lpstr>Arial</vt:lpstr>
      <vt:lpstr>Consolas</vt:lpstr>
      <vt:lpstr>맑은 고딕</vt:lpstr>
      <vt:lpstr>Pretendard Light</vt:lpstr>
      <vt:lpstr>Microsoft GothicNeo Light</vt:lpstr>
      <vt:lpstr>G마켓 산스 Medium</vt:lpstr>
      <vt:lpstr>G마켓 산스 Bold</vt:lpstr>
      <vt:lpstr>Pretendard Medium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132</cp:revision>
  <dcterms:created xsi:type="dcterms:W3CDTF">2025-09-13T18:52:17Z</dcterms:created>
  <dcterms:modified xsi:type="dcterms:W3CDTF">2025-09-18T11:56:38Z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